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6"/>
  </p:notesMasterIdLst>
  <p:handoutMasterIdLst>
    <p:handoutMasterId r:id="rId27"/>
  </p:handoutMasterIdLst>
  <p:sldIdLst>
    <p:sldId id="348" r:id="rId4"/>
    <p:sldId id="329" r:id="rId5"/>
    <p:sldId id="363" r:id="rId6"/>
    <p:sldId id="347" r:id="rId7"/>
    <p:sldId id="351" r:id="rId8"/>
    <p:sldId id="353" r:id="rId9"/>
    <p:sldId id="354" r:id="rId10"/>
    <p:sldId id="350" r:id="rId11"/>
    <p:sldId id="345" r:id="rId12"/>
    <p:sldId id="362" r:id="rId13"/>
    <p:sldId id="341" r:id="rId14"/>
    <p:sldId id="342" r:id="rId15"/>
    <p:sldId id="349" r:id="rId16"/>
    <p:sldId id="355" r:id="rId17"/>
    <p:sldId id="366" r:id="rId18"/>
    <p:sldId id="358" r:id="rId19"/>
    <p:sldId id="359" r:id="rId20"/>
    <p:sldId id="360" r:id="rId21"/>
    <p:sldId id="364" r:id="rId22"/>
    <p:sldId id="365" r:id="rId23"/>
    <p:sldId id="361" r:id="rId24"/>
    <p:sldId id="352" r:id="rId2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02C"/>
    <a:srgbClr val="056839"/>
    <a:srgbClr val="FFFF00"/>
    <a:srgbClr val="F1592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38.13.135\shared-cgb\Commissn%20-%20Remedial%20Ed\Docs%20-%20Background%20Lit\enrl+progrsn%20-%20for%20slid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Sheet1!$C$21</c:f>
              <c:strCache>
                <c:ptCount val="1"/>
                <c:pt idx="0">
                  <c:v>Math</c:v>
                </c:pt>
              </c:strCache>
            </c:strRef>
          </c:tx>
          <c:cat>
            <c:strRef>
              <c:f>Sheet1!$B$22:$B$24</c:f>
              <c:strCache>
                <c:ptCount val="3"/>
                <c:pt idx="0">
                  <c:v>2-Yr</c:v>
                </c:pt>
                <c:pt idx="1">
                  <c:v>4-Yr</c:v>
                </c:pt>
                <c:pt idx="2">
                  <c:v>TOTAL</c:v>
                </c:pt>
              </c:strCache>
            </c:strRef>
          </c:cat>
          <c:val>
            <c:numRef>
              <c:f>Sheet1!$C$22:$C$24</c:f>
              <c:numCache>
                <c:formatCode>#,##0</c:formatCode>
                <c:ptCount val="3"/>
                <c:pt idx="0">
                  <c:v>3656</c:v>
                </c:pt>
                <c:pt idx="1">
                  <c:v>3142</c:v>
                </c:pt>
                <c:pt idx="2">
                  <c:v>6798</c:v>
                </c:pt>
              </c:numCache>
            </c:numRef>
          </c:val>
        </c:ser>
        <c:ser>
          <c:idx val="1"/>
          <c:order val="1"/>
          <c:tx>
            <c:strRef>
              <c:f>Sheet1!$D$21</c:f>
              <c:strCache>
                <c:ptCount val="1"/>
                <c:pt idx="0">
                  <c:v>English</c:v>
                </c:pt>
              </c:strCache>
            </c:strRef>
          </c:tx>
          <c:cat>
            <c:strRef>
              <c:f>Sheet1!$B$22:$B$24</c:f>
              <c:strCache>
                <c:ptCount val="3"/>
                <c:pt idx="0">
                  <c:v>2-Yr</c:v>
                </c:pt>
                <c:pt idx="1">
                  <c:v>4-Yr</c:v>
                </c:pt>
                <c:pt idx="2">
                  <c:v>TOTAL</c:v>
                </c:pt>
              </c:strCache>
            </c:strRef>
          </c:cat>
          <c:val>
            <c:numRef>
              <c:f>Sheet1!$D$22:$D$24</c:f>
              <c:numCache>
                <c:formatCode>#,##0</c:formatCode>
                <c:ptCount val="3"/>
                <c:pt idx="0">
                  <c:v>2441</c:v>
                </c:pt>
                <c:pt idx="1">
                  <c:v>1876</c:v>
                </c:pt>
                <c:pt idx="2">
                  <c:v>3990</c:v>
                </c:pt>
              </c:numCache>
            </c:numRef>
          </c:val>
        </c:ser>
        <c:axId val="68388736"/>
        <c:axId val="68390272"/>
      </c:barChart>
      <c:catAx>
        <c:axId val="683887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68390272"/>
        <c:crosses val="autoZero"/>
        <c:auto val="1"/>
        <c:lblAlgn val="ctr"/>
        <c:lblOffset val="100"/>
      </c:catAx>
      <c:valAx>
        <c:axId val="6839027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68388736"/>
        <c:crosses val="autoZero"/>
        <c:crossBetween val="between"/>
      </c:valAx>
    </c:plotArea>
    <c:legend>
      <c:legendPos val="r"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4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F2F0D75-2987-4B49-8962-38E73EE028ED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4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1781580-5834-46EC-9995-ACE40EB651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4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79C78CA-3DA8-45AA-A778-4D9E6CBDBA69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4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ED6C461-C4BA-4FDB-90C6-2DE836A44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C461-C4BA-4FDB-90C6-2DE836A442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your binders, you have a full-page handout of the Core</a:t>
            </a:r>
            <a:r>
              <a:rPr lang="en-US" baseline="0" dirty="0" smtClean="0"/>
              <a:t> 4 – which you can see includes 4 </a:t>
            </a:r>
            <a:r>
              <a:rPr lang="en-US" baseline="0" dirty="0" err="1" smtClean="0"/>
              <a:t>Engl</a:t>
            </a:r>
            <a:r>
              <a:rPr lang="en-US" baseline="0" dirty="0" smtClean="0"/>
              <a:t>, 4 Math, 4 </a:t>
            </a:r>
            <a:r>
              <a:rPr lang="en-US" baseline="0" dirty="0" err="1" smtClean="0"/>
              <a:t>Sci</a:t>
            </a:r>
            <a:r>
              <a:rPr lang="en-US" baseline="0" dirty="0" smtClean="0"/>
              <a:t>, and 4 Social Studies.  The Regents’ Core remains linked to </a:t>
            </a:r>
            <a:r>
              <a:rPr lang="en-US" i="1" baseline="0" dirty="0" smtClean="0"/>
              <a:t>The Department</a:t>
            </a:r>
            <a:r>
              <a:rPr lang="en-US" baseline="0" dirty="0" smtClean="0"/>
              <a:t> via the </a:t>
            </a:r>
            <a:r>
              <a:rPr lang="en-US" u="sng" baseline="0" dirty="0" smtClean="0"/>
              <a:t>Bulletins 741</a:t>
            </a:r>
            <a:r>
              <a:rPr lang="en-US" baseline="0" dirty="0" smtClean="0"/>
              <a:t>, which will reflect additional course detail as the Core 4 evolves.  </a:t>
            </a:r>
            <a:r>
              <a:rPr lang="en-US" b="1" baseline="0" dirty="0" smtClean="0"/>
              <a:t>The hope and expectation is that this more rigorous core, along with the Department’s work on </a:t>
            </a:r>
            <a:r>
              <a:rPr lang="en-US" b="1" i="1" baseline="0" dirty="0" smtClean="0"/>
              <a:t>Common Core Standards</a:t>
            </a:r>
            <a:r>
              <a:rPr lang="en-US" b="1" baseline="0" dirty="0" smtClean="0"/>
              <a:t> and </a:t>
            </a:r>
            <a:r>
              <a:rPr lang="en-US" b="1" i="1" baseline="0" dirty="0" smtClean="0"/>
              <a:t>End-of-Course exams</a:t>
            </a:r>
            <a:r>
              <a:rPr lang="en-US" b="1" baseline="0" dirty="0" smtClean="0"/>
              <a:t> will lead to more qualified graduates</a:t>
            </a:r>
            <a:r>
              <a:rPr lang="en-US" b="0" baseline="0" dirty="0" smtClean="0"/>
              <a:t>, starting with 2012,</a:t>
            </a:r>
            <a:r>
              <a:rPr lang="en-US" b="1" baseline="0" dirty="0" smtClean="0"/>
              <a:t> thus lessening the need for developmental education -- -- </a:t>
            </a:r>
            <a:r>
              <a:rPr lang="en-US" b="0" baseline="0" dirty="0" smtClean="0"/>
              <a:t>that students will be better prepared for career and college.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C461-C4BA-4FDB-90C6-2DE836A442F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also have a full-page handout</a:t>
            </a:r>
            <a:r>
              <a:rPr lang="en-US" baseline="0" dirty="0" smtClean="0"/>
              <a:t> of this in your binder.  For 2012, the minimum admission standards are a little tighter than the 2005 original, in that it requires the </a:t>
            </a:r>
            <a:r>
              <a:rPr lang="en-US" b="1" baseline="0" dirty="0" smtClean="0"/>
              <a:t>new Regents’/Core 4</a:t>
            </a:r>
            <a:r>
              <a:rPr lang="en-US" b="0" baseline="0" dirty="0" smtClean="0"/>
              <a:t> Core, and the GPA calculation is now </a:t>
            </a:r>
            <a:r>
              <a:rPr lang="en-US" b="1" baseline="0" dirty="0" smtClean="0"/>
              <a:t>on the core</a:t>
            </a:r>
            <a:r>
              <a:rPr lang="en-US" b="0" baseline="0" dirty="0" smtClean="0"/>
              <a:t> rather than an overall GPA. But the main difference is in the developmental component, which moves developmental coursework to the 2-year and community colleges.</a:t>
            </a:r>
          </a:p>
          <a:p>
            <a:r>
              <a:rPr lang="en-US" b="0" baseline="0" dirty="0" smtClean="0"/>
              <a:t>This move of developmental coursework to the 2-year schools is reflected in several places, beginning with LCTCS assuming responsibility for ABE and Developmental from The Department of Education. </a:t>
            </a:r>
          </a:p>
          <a:p>
            <a:r>
              <a:rPr lang="en-US" b="0" baseline="0" dirty="0" smtClean="0"/>
              <a:t>It’s also in line with the </a:t>
            </a:r>
            <a:r>
              <a:rPr lang="en-US" b="1" baseline="0" dirty="0" smtClean="0"/>
              <a:t>GRAD Act</a:t>
            </a:r>
            <a:r>
              <a:rPr lang="en-US" b="0" baseline="0" dirty="0" smtClean="0"/>
              <a:t> (Act 741, in 2010), which called for universities to “</a:t>
            </a:r>
            <a:r>
              <a:rPr lang="en-US" b="1" baseline="0" dirty="0" smtClean="0"/>
              <a:t>Eliminate remedial education course offerings and developmental study programs unless such courses or programs cannot be offered at a community college in the same geographic area.</a:t>
            </a:r>
            <a:r>
              <a:rPr lang="en-US" b="0" baseline="0" dirty="0" smtClean="0"/>
              <a:t>”</a:t>
            </a:r>
          </a:p>
          <a:p>
            <a:r>
              <a:rPr lang="en-US" b="0" baseline="0" dirty="0" smtClean="0"/>
              <a:t>Developmental courses were eliminated from LSU with the admission standards of 2005, and will move from the statewide campuses in 2012 and from </a:t>
            </a:r>
            <a:r>
              <a:rPr lang="en-US" b="0" baseline="0" dirty="0" err="1" smtClean="0"/>
              <a:t>regionals</a:t>
            </a:r>
            <a:r>
              <a:rPr lang="en-US" b="0" baseline="0" dirty="0" smtClean="0"/>
              <a:t> in 2014.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C461-C4BA-4FDB-90C6-2DE836A442F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same is true for the transfer admission standards: students must complete a number of college-level courses, including at least one English and math course before transferring. This is especially pertinent for students who start in developmental courses – the</a:t>
            </a:r>
            <a:r>
              <a:rPr lang="en-US" baseline="0" dirty="0" smtClean="0"/>
              <a:t> standard requires that they also complete the matching college-level courses before moving.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C461-C4BA-4FDB-90C6-2DE836A442F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C461-C4BA-4FDB-90C6-2DE836A442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C461-C4BA-4FDB-90C6-2DE836A442F0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C461-C4BA-4FDB-90C6-2DE836A442F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C461-C4BA-4FDB-90C6-2DE836A442F0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C461-C4BA-4FDB-90C6-2DE836A442F0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C461-C4BA-4FDB-90C6-2DE836A442F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Of the 6,030 students seeking an Associate degree who entered in 2003, 66%</a:t>
            </a:r>
            <a:r>
              <a:rPr lang="en-US" baseline="0" dirty="0" smtClean="0"/>
              <a:t> (66.2) took a developmental course in their first semester.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C461-C4BA-4FDB-90C6-2DE836A442F0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30,000 foot overview, in line with this initial meeting of the commission which is designed to be a sort of orientation to developmental education (also called remedial education).</a:t>
            </a:r>
          </a:p>
          <a:p>
            <a:pPr>
              <a:buFontTx/>
              <a:buChar char="-"/>
            </a:pPr>
            <a:r>
              <a:rPr lang="en-US" dirty="0" smtClean="0"/>
              <a:t>  There is a </a:t>
            </a:r>
            <a:r>
              <a:rPr lang="en-US" u="sng" dirty="0" smtClean="0"/>
              <a:t>Feedback</a:t>
            </a:r>
            <a:r>
              <a:rPr lang="en-US" u="sng" baseline="0" dirty="0" smtClean="0"/>
              <a:t> Form</a:t>
            </a:r>
            <a:r>
              <a:rPr lang="en-US" u="none" baseline="0" dirty="0" smtClean="0"/>
              <a:t> in the first section of your binder. </a:t>
            </a:r>
            <a:r>
              <a:rPr lang="en-US" u="none" dirty="0" smtClean="0"/>
              <a:t>If</a:t>
            </a:r>
            <a:r>
              <a:rPr lang="en-US" dirty="0" smtClean="0"/>
              <a:t> you want to know</a:t>
            </a:r>
            <a:r>
              <a:rPr lang="en-US" baseline="0" dirty="0" smtClean="0"/>
              <a:t> more about any of these (or other) topics, please let us know and we’ll do our best to get what you need.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C461-C4BA-4FDB-90C6-2DE836A442F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Of the 23,175 students seeking a Bachelor’s degree who entered in 2003, 24%</a:t>
            </a:r>
            <a:r>
              <a:rPr lang="en-US" baseline="0" dirty="0" smtClean="0"/>
              <a:t> (23.7) took a developmental course in their first semester.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C461-C4BA-4FDB-90C6-2DE836A442F0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C461-C4BA-4FDB-90C6-2DE836A442F0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C461-C4BA-4FDB-90C6-2DE836A442F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C461-C4BA-4FDB-90C6-2DE836A442F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 GRAD Act measure: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C461-C4BA-4FDB-90C6-2DE836A442F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Curriculum really </a:t>
            </a:r>
            <a:r>
              <a:rPr lang="en-US" i="1" dirty="0" smtClean="0"/>
              <a:t>does</a:t>
            </a:r>
            <a:r>
              <a:rPr lang="en-US" i="0" dirty="0" smtClean="0"/>
              <a:t> matter.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C461-C4BA-4FDB-90C6-2DE836A442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C461-C4BA-4FDB-90C6-2DE836A442F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C461-C4BA-4FDB-90C6-2DE836A442F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C461-C4BA-4FDB-90C6-2DE836A442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Until 2005, many universities in Louisiana remained open-admission. The 2001 Master Plan established the state’s first minimum admission criteria, based on a </a:t>
            </a:r>
            <a:r>
              <a:rPr lang="en-US" b="1" dirty="0" smtClean="0"/>
              <a:t>Core</a:t>
            </a:r>
            <a:r>
              <a:rPr lang="en-US" b="0" dirty="0" smtClean="0"/>
              <a:t>, and </a:t>
            </a:r>
            <a:r>
              <a:rPr lang="en-US" b="1" dirty="0" smtClean="0"/>
              <a:t>GPA</a:t>
            </a:r>
            <a:r>
              <a:rPr lang="en-US" b="1" baseline="0" dirty="0" smtClean="0"/>
              <a:t> or ACT</a:t>
            </a:r>
            <a:r>
              <a:rPr lang="en-US" b="0" baseline="0" dirty="0" smtClean="0"/>
              <a:t>. The first Regents’ Core = TOPS Core.</a:t>
            </a:r>
          </a:p>
          <a:p>
            <a:r>
              <a:rPr lang="en-US" b="0" baseline="0" dirty="0" smtClean="0"/>
              <a:t>The standards were tweaked a little over the next couple of years, and Regents staff worked with The Department and the HS Redesign Commission to develop the </a:t>
            </a:r>
            <a:r>
              <a:rPr lang="en-US" b="1" baseline="0" dirty="0" smtClean="0"/>
              <a:t>Core 4</a:t>
            </a:r>
            <a:r>
              <a:rPr lang="en-US" b="0" baseline="0" dirty="0" smtClean="0"/>
              <a:t> </a:t>
            </a:r>
            <a:r>
              <a:rPr lang="en-US" b="1" baseline="0" dirty="0" smtClean="0"/>
              <a:t>curriculum</a:t>
            </a:r>
            <a:r>
              <a:rPr lang="en-US" b="0" baseline="0" dirty="0" smtClean="0"/>
              <a:t> to  better prepare students for life after high school -- college or career.</a:t>
            </a:r>
          </a:p>
          <a:p>
            <a:r>
              <a:rPr lang="en-US" b="0" baseline="0" dirty="0" smtClean="0"/>
              <a:t>To support HS Redesign and in an attempt to make it easier for students to keep track of the various cores, the BoR adopted the LA Core 4 as the Regents’ Core in 2008 – effective Fall, 2012.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C461-C4BA-4FDB-90C6-2DE836A442F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C9F7-4478-462E-8B6D-472FDE82B0D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8336-B4EC-41DB-B59C-01576E1DD7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C9F7-4478-462E-8B6D-472FDE82B0D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8336-B4EC-41DB-B59C-01576E1DD7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C9F7-4478-462E-8B6D-472FDE82B0D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8336-B4EC-41DB-B59C-01576E1DD7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450A-F545-4746-949F-141971BEFA2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12F1-96E0-4017-A9C0-A70E9D2D8A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450A-F545-4746-949F-141971BEFA2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12F1-96E0-4017-A9C0-A70E9D2D8A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450A-F545-4746-949F-141971BEFA2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12F1-96E0-4017-A9C0-A70E9D2D8A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450A-F545-4746-949F-141971BEFA2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12F1-96E0-4017-A9C0-A70E9D2D8A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450A-F545-4746-949F-141971BEFA2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12F1-96E0-4017-A9C0-A70E9D2D8A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450A-F545-4746-949F-141971BEFA2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12F1-96E0-4017-A9C0-A70E9D2D8A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450A-F545-4746-949F-141971BEFA2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12F1-96E0-4017-A9C0-A70E9D2D8A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450A-F545-4746-949F-141971BEFA2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12F1-96E0-4017-A9C0-A70E9D2D8A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C9F7-4478-462E-8B6D-472FDE82B0D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8336-B4EC-41DB-B59C-01576E1DD7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450A-F545-4746-949F-141971BEFA2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12F1-96E0-4017-A9C0-A70E9D2D8A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450A-F545-4746-949F-141971BEFA2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12F1-96E0-4017-A9C0-A70E9D2D8A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450A-F545-4746-949F-141971BEFA2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12F1-96E0-4017-A9C0-A70E9D2D8A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FD7E-5D05-4715-A886-673B23E327F4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5879-7271-4439-AF00-387C126EA4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FD7E-5D05-4715-A886-673B23E327F4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5879-7271-4439-AF00-387C126EA4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FD7E-5D05-4715-A886-673B23E327F4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5879-7271-4439-AF00-387C126EA4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FD7E-5D05-4715-A886-673B23E327F4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5879-7271-4439-AF00-387C126EA4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FD7E-5D05-4715-A886-673B23E327F4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5879-7271-4439-AF00-387C126EA4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FD7E-5D05-4715-A886-673B23E327F4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5879-7271-4439-AF00-387C126EA4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FD7E-5D05-4715-A886-673B23E327F4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5879-7271-4439-AF00-387C126EA4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C9F7-4478-462E-8B6D-472FDE82B0D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8336-B4EC-41DB-B59C-01576E1DD7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FD7E-5D05-4715-A886-673B23E327F4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5879-7271-4439-AF00-387C126EA4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FD7E-5D05-4715-A886-673B23E327F4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5879-7271-4439-AF00-387C126EA4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FD7E-5D05-4715-A886-673B23E327F4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5879-7271-4439-AF00-387C126EA4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FD7E-5D05-4715-A886-673B23E327F4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5879-7271-4439-AF00-387C126EA4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C9F7-4478-462E-8B6D-472FDE82B0D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8336-B4EC-41DB-B59C-01576E1DD7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C9F7-4478-462E-8B6D-472FDE82B0D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8336-B4EC-41DB-B59C-01576E1DD7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C9F7-4478-462E-8B6D-472FDE82B0D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8336-B4EC-41DB-B59C-01576E1DD7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C9F7-4478-462E-8B6D-472FDE82B0D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8336-B4EC-41DB-B59C-01576E1DD7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C9F7-4478-462E-8B6D-472FDE82B0D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8336-B4EC-41DB-B59C-01576E1DD7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C9F7-4478-462E-8B6D-472FDE82B0D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8336-B4EC-41DB-B59C-01576E1DD7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1 copy.jpg"/>
          <p:cNvPicPr>
            <a:picLocks noChangeAspect="1"/>
          </p:cNvPicPr>
          <p:nvPr/>
        </p:nvPicPr>
        <p:blipFill>
          <a:blip r:embed="rId13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2C9F7-4478-462E-8B6D-472FDE82B0D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C8336-B4EC-41DB-B59C-01576E1DD7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2 AB copy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2450A-F545-4746-949F-141971BEFA26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812F1-96E0-4017-A9C0-A70E9D2D8A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2 copy copy.jpg"/>
          <p:cNvPicPr>
            <a:picLocks noChangeAspect="1"/>
          </p:cNvPicPr>
          <p:nvPr/>
        </p:nvPicPr>
        <p:blipFill>
          <a:blip r:embed="rId13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AFD7E-5D05-4715-A886-673B23E327F4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25879-7271-4439-AF00-387C126EA4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400" y="304800"/>
            <a:ext cx="883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cap="smal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Remedial Education Commission</a:t>
            </a:r>
          </a:p>
          <a:p>
            <a:pPr algn="ctr"/>
            <a:r>
              <a:rPr lang="en-US" sz="4400" cap="smal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September 2011</a:t>
            </a:r>
            <a:endParaRPr lang="en-US" sz="4000" cap="small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52400"/>
          <a:ext cx="6096000" cy="6448691"/>
        </p:xfrm>
        <a:graphic>
          <a:graphicData uri="http://schemas.openxmlformats.org/drawingml/2006/table">
            <a:tbl>
              <a:tblPr/>
              <a:tblGrid>
                <a:gridCol w="923524"/>
                <a:gridCol w="5172476"/>
              </a:tblGrid>
              <a:tr h="89631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Calibri"/>
                          <a:cs typeface="Times New Roman"/>
                        </a:rPr>
                        <a:t>Regents HS Core </a:t>
                      </a:r>
                      <a:r>
                        <a:rPr lang="en-US" sz="1600" b="1" dirty="0" smtClean="0"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b="1" i="1" dirty="0" smtClean="0">
                          <a:latin typeface="Arial"/>
                          <a:ea typeface="Calibri"/>
                          <a:cs typeface="Times New Roman"/>
                        </a:rPr>
                        <a:t>LA Core </a:t>
                      </a:r>
                      <a:r>
                        <a:rPr lang="en-US" sz="1600" b="1" i="1" dirty="0">
                          <a:latin typeface="Arial"/>
                          <a:ea typeface="Calibri"/>
                          <a:cs typeface="Times New Roman"/>
                        </a:rPr>
                        <a:t>4)</a:t>
                      </a:r>
                      <a:r>
                        <a:rPr lang="en-US" sz="1600" b="1" dirty="0">
                          <a:latin typeface="Arial"/>
                          <a:ea typeface="Calibri"/>
                          <a:cs typeface="Times New Roman"/>
                        </a:rPr>
                        <a:t>**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for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Calibri"/>
                          <a:cs typeface="Times New Roman"/>
                        </a:rPr>
                        <a:t>Admission* to Universities, Fall 2012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19306" marT="13020" marB="6286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5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dirty="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050" b="1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ENGLISH</a:t>
                      </a: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19306" marT="13020" marB="6286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- English I, II, III, and IV </a:t>
                      </a: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19306" marT="13020" marB="62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93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en-US" sz="1050" b="1" u="sng" dirty="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050" b="1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MATH</a:t>
                      </a: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19306" marT="13020" marB="6286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- Algebra I/Applied Algebra I/Algebra I-Pt. 2</a:t>
                      </a: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- Geometry/Applied Geometry </a:t>
                      </a: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- Algebra II </a:t>
                      </a: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  <a:tabLst>
                          <a:tab pos="193675" algn="l"/>
                        </a:tabLst>
                      </a:pPr>
                      <a:r>
                        <a:rPr lang="en-US" sz="1050" b="1" dirty="0"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Financial Math/Math Essentials/Advanced: Pre-Calculus/Advanced: Functions &amp;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  <a:tabLst>
                          <a:tab pos="193675" algn="l"/>
                        </a:tabLs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Statistics/Pre-Calculus/Calculus/Probability and Statistics/Discrete Math/</a:t>
                      </a:r>
                      <a:r>
                        <a:rPr lang="en-US" sz="1000" b="1" dirty="0" err="1">
                          <a:latin typeface="Arial"/>
                          <a:ea typeface="Calibri"/>
                          <a:cs typeface="Times New Roman"/>
                        </a:rPr>
                        <a:t>apprvd</a:t>
                      </a: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 elec.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19306" marT="13020" marB="62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0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en-US" sz="1050" b="1" u="sng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050" b="1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>
                          <a:latin typeface="Arial"/>
                          <a:ea typeface="Calibri"/>
                          <a:cs typeface="Times New Roman"/>
                        </a:rPr>
                        <a:t>SCIENCE</a:t>
                      </a:r>
                      <a:endParaRPr lang="en-US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19306" marT="13020" marB="6286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- Biology</a:t>
                      </a: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- Chemistry</a:t>
                      </a: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  <a:tabLst>
                          <a:tab pos="193675" algn="l"/>
                        </a:tabLs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- 2 units from: Physical Science/Integrated Science/Physics I/Physics of Technology I/ Aerospace Science/Biology II/Chemistry II/Earth Science/Environmental Science/ Physics II/Physics of Technology II/</a:t>
                      </a:r>
                      <a:r>
                        <a:rPr lang="en-US" sz="1000" b="1" dirty="0" err="1">
                          <a:latin typeface="Arial"/>
                          <a:ea typeface="Calibri"/>
                          <a:cs typeface="Times New Roman"/>
                        </a:rPr>
                        <a:t>Agriscience</a:t>
                      </a: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 II/Anatomy and Physiology/approved elective(including approved IBC-related course) </a:t>
                      </a: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19306" marT="13020" marB="62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en-US" sz="1050" b="1" u="sng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050" b="1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>
                          <a:latin typeface="Arial"/>
                          <a:ea typeface="Calibri"/>
                          <a:cs typeface="Times New Roman"/>
                        </a:rPr>
                        <a:t>SOCIAL STUDIES</a:t>
                      </a:r>
                      <a:endParaRPr lang="en-US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19306" marT="13020" marB="6286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- Civics/AP American Government + Free Enterprise  </a:t>
                      </a:r>
                      <a:r>
                        <a:rPr lang="en-US" sz="900" b="1" dirty="0">
                          <a:latin typeface="Arial"/>
                          <a:ea typeface="Calibri"/>
                          <a:cs typeface="Times New Roman"/>
                        </a:rPr>
                        <a:t>(½ unit each)</a:t>
                      </a: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- American History</a:t>
                      </a: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- World History/World Geography/Western Civilization/AP European History</a:t>
                      </a: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- World History/World Geography/Western Civilization/AP European History/ Law Studies/Psychology/Sociology/Civics (2</a:t>
                      </a:r>
                      <a:r>
                        <a:rPr lang="en-US" sz="1000" b="1" baseline="30000" dirty="0">
                          <a:latin typeface="Arial"/>
                          <a:ea typeface="Calibri"/>
                          <a:cs typeface="Times New Roman"/>
                        </a:rPr>
                        <a:t>nd</a:t>
                      </a: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dirty="0" err="1">
                          <a:latin typeface="Arial"/>
                          <a:ea typeface="Calibri"/>
                          <a:cs typeface="Times New Roman"/>
                        </a:rPr>
                        <a:t>sem</a:t>
                      </a: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, ½ unit)/African American Studies/approved IBC-related course/(Religion I,II,III,IV for nonpublic schools)</a:t>
                      </a: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19306" marT="13020" marB="62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2 LANGUAGE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19306" marT="13020" marB="6286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- 2 units from same language or 2 Speech courses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19306" marT="13020" marB="62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1 ARTS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19306" marT="13020" marB="6286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- Fine Arts Survey or 1 unit: Art/Dance/Music/Theatre Arts/Applied Arts/approved IBC-related course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19306" marT="13020" marB="62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2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en-US" sz="1100" b="1" i="1" dirty="0">
                          <a:latin typeface="Arial"/>
                          <a:ea typeface="Calibri"/>
                          <a:cs typeface="Times New Roman"/>
                        </a:rPr>
                        <a:t>19 UNITS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19306" marT="13020" marB="6286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905000" y="3276600"/>
            <a:ext cx="6248400" cy="914400"/>
          </a:xfrm>
          <a:prstGeom prst="rect">
            <a:avLst/>
          </a:prstGeom>
          <a:solidFill>
            <a:srgbClr val="FFFF00">
              <a:alpha val="1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763000" cy="6400800"/>
          </a:xfrm>
          <a:prstGeom prst="rect">
            <a:avLst/>
          </a:prstGeom>
          <a:solidFill>
            <a:srgbClr val="FFFF00">
              <a:alpha val="18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667000" y="4038600"/>
            <a:ext cx="5029200" cy="381000"/>
          </a:xfrm>
          <a:prstGeom prst="rect">
            <a:avLst/>
          </a:prstGeom>
          <a:solidFill>
            <a:srgbClr val="FFFF00">
              <a:alpha val="1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05000" y="5181600"/>
            <a:ext cx="6400800" cy="381000"/>
          </a:xfrm>
          <a:prstGeom prst="rect">
            <a:avLst/>
          </a:prstGeom>
          <a:solidFill>
            <a:srgbClr val="FFFF00">
              <a:alpha val="1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0R-med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657600" y="457200"/>
            <a:ext cx="1752600" cy="1752600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152400" y="2217003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cap="smal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Look at the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19400" y="3657600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+2.1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5200" y="25908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+6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297180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+4.7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31242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533400"/>
            <a:ext cx="6858000" cy="58477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Enrollment in Remedial Courses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1219200" y="1219200"/>
          <a:ext cx="7086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95400" y="5385137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Remedial Course Enrollment, Fall 2006: First-Time Entry Students</a:t>
            </a:r>
          </a:p>
          <a:p>
            <a:pPr marL="9144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 Math = 6,798</a:t>
            </a:r>
          </a:p>
          <a:p>
            <a:pPr marL="9144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 English = 3,990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19400" y="3657600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+2.1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5200" y="25908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+6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297180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+4.7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31242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+4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380998"/>
          <a:ext cx="7848599" cy="5562601"/>
        </p:xfrm>
        <a:graphic>
          <a:graphicData uri="http://schemas.openxmlformats.org/drawingml/2006/table">
            <a:tbl>
              <a:tblPr/>
              <a:tblGrid>
                <a:gridCol w="1182419"/>
                <a:gridCol w="1351334"/>
                <a:gridCol w="1303073"/>
                <a:gridCol w="1206548"/>
                <a:gridCol w="1791724"/>
                <a:gridCol w="1013501"/>
              </a:tblGrid>
              <a:tr h="60507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Enrollment &amp; Progression in Remedial Education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724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3042"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48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First-Time Entry Students, 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Fall 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Enrolled in Remedial Course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Completed Remedial Course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Completed College-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Lvl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Course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 Same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Subj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800" b="1" i="0" u="sng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w/in</a:t>
                      </a:r>
                    </a:p>
                    <a:p>
                      <a:pPr algn="ctr" fontAlgn="ctr"/>
                      <a:r>
                        <a:rPr lang="en-US" sz="1800" b="1" i="0" u="sng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years of Entry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2-Yr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6,454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4-Yr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21,555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8,378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4,783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(B/A)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(C/B)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(D/C)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(D/B)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2-Yr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4-Yr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7.1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19400" y="3657600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+2.1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5200" y="25908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+6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297180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+4.7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31242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+4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380998"/>
          <a:ext cx="7848599" cy="5562601"/>
        </p:xfrm>
        <a:graphic>
          <a:graphicData uri="http://schemas.openxmlformats.org/drawingml/2006/table">
            <a:tbl>
              <a:tblPr/>
              <a:tblGrid>
                <a:gridCol w="1182419"/>
                <a:gridCol w="1351334"/>
                <a:gridCol w="1303073"/>
                <a:gridCol w="1206548"/>
                <a:gridCol w="1791724"/>
                <a:gridCol w="1013501"/>
              </a:tblGrid>
              <a:tr h="60507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</a:rPr>
                        <a:t>Remedial Math, Only</a:t>
                      </a:r>
                      <a:endParaRPr lang="en-US" sz="28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724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3042"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148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First-Time Entry Students, 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Fall 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Enrolled in Remedial Course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Completed Remedial Course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Completed College-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Lvl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Course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Same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Subj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en-US" sz="18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w/in</a:t>
                      </a:r>
                    </a:p>
                    <a:p>
                      <a:pPr algn="ctr" fontAlgn="ctr"/>
                      <a:r>
                        <a:rPr lang="en-US" sz="18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years </a:t>
                      </a:r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 Entry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2-Yr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6,454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1,959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1,169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4-Yr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21,555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2,429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1,629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843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28,009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4,388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2,798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1,187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(B/A)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(C/B)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(D/C)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(D/B)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2-Yr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30.4%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59.7%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29.4%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17.6%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4-Yr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67.1%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51.7%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34.7%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15.7%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63.8%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42.4%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27.1%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19400" y="3657600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+2.1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5200" y="25908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+6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297180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+4.7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31242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+4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380998"/>
          <a:ext cx="7848599" cy="5562601"/>
        </p:xfrm>
        <a:graphic>
          <a:graphicData uri="http://schemas.openxmlformats.org/drawingml/2006/table">
            <a:tbl>
              <a:tblPr/>
              <a:tblGrid>
                <a:gridCol w="1182419"/>
                <a:gridCol w="1351334"/>
                <a:gridCol w="1303073"/>
                <a:gridCol w="1206548"/>
                <a:gridCol w="1791724"/>
                <a:gridCol w="1013501"/>
              </a:tblGrid>
              <a:tr h="60507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</a:rPr>
                        <a:t>Remedial English, Only</a:t>
                      </a:r>
                      <a:endParaRPr lang="en-US" sz="28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724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3042"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148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First-Time Entry Students, 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Fall 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Enrolled in Remedial Course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Completed Remedial Course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Completed College-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Lvl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Course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 Same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Subj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800" b="1" i="0" u="sng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w/in</a:t>
                      </a:r>
                    </a:p>
                    <a:p>
                      <a:pPr algn="ctr" fontAlgn="ctr"/>
                      <a:r>
                        <a:rPr lang="en-US" sz="1800" b="1" i="0" u="sng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years of Entry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2-Yr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6,454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4-Yr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21,555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1,163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28,009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1,580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1,090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(B/A)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(C/B)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(D/C)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(D/B)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2-Yr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43.9%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4-Yr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53.1%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53.5%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36.9%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19400" y="3657600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+2.1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5200" y="25908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+6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297180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+4.7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31242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+4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380998"/>
          <a:ext cx="7848599" cy="5562601"/>
        </p:xfrm>
        <a:graphic>
          <a:graphicData uri="http://schemas.openxmlformats.org/drawingml/2006/table">
            <a:tbl>
              <a:tblPr/>
              <a:tblGrid>
                <a:gridCol w="1182419"/>
                <a:gridCol w="1351334"/>
                <a:gridCol w="1303073"/>
                <a:gridCol w="1206548"/>
                <a:gridCol w="1791724"/>
                <a:gridCol w="1013501"/>
              </a:tblGrid>
              <a:tr h="60507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</a:rPr>
                        <a:t>Both Math </a:t>
                      </a:r>
                      <a:r>
                        <a:rPr lang="en-US" sz="2800" b="1" i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</a:rPr>
                        <a:t>and</a:t>
                      </a:r>
                      <a:r>
                        <a:rPr lang="en-US" sz="28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</a:rPr>
                        <a:t> English (</a:t>
                      </a:r>
                      <a:r>
                        <a:rPr lang="en-US" sz="28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</a:rPr>
                        <a:t>Remedial)</a:t>
                      </a:r>
                      <a:endParaRPr lang="en-US" sz="28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724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3042"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148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First-Time Entry Students, 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Fall 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Enrolled in Remedial Course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Completed Remedial Course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Completed College-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Lvl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Course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 Same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Subj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800" b="1" i="0" u="sng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w/in</a:t>
                      </a:r>
                    </a:p>
                    <a:p>
                      <a:pPr algn="ctr" fontAlgn="ctr"/>
                      <a:r>
                        <a:rPr lang="en-US" sz="1800" b="1" i="0" u="sng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years of Entry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2-Yr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6,454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1,697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4-Yr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21,555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28,009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2,410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895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(B/A)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(C/B)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(D/C)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(D/B)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2-Yr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26.3%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20.3%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4-Yr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40.6%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8.6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37.1%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27.5%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19400" y="3657600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+2.1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5200" y="25908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+6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297180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+4.7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31242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+4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71600" y="838200"/>
          <a:ext cx="6781800" cy="449580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524000"/>
              </a:tblGrid>
              <a:tr h="84348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4502C"/>
                          </a:solidFill>
                          <a:latin typeface="Calibri"/>
                        </a:rPr>
                        <a:t>GRADUATION</a:t>
                      </a:r>
                      <a:r>
                        <a:rPr lang="en-US" sz="2800" b="1" i="0" u="none" strike="noStrike" baseline="0" dirty="0" smtClean="0">
                          <a:solidFill>
                            <a:srgbClr val="04502C"/>
                          </a:solidFill>
                          <a:latin typeface="Calibri"/>
                        </a:rPr>
                        <a:t> RATES:  Associate Degree</a:t>
                      </a:r>
                    </a:p>
                    <a:p>
                      <a:pPr algn="ctr" fontAlgn="b"/>
                      <a:r>
                        <a:rPr lang="en-US" sz="2400" b="1" i="0" u="none" strike="noStrike" baseline="0" dirty="0" smtClean="0">
                          <a:solidFill>
                            <a:srgbClr val="04502C"/>
                          </a:solidFill>
                          <a:latin typeface="Calibri"/>
                        </a:rPr>
                        <a:t>(Beginning Cohort: Fall 2004)</a:t>
                      </a:r>
                      <a:endParaRPr lang="en-US" sz="2400" b="1" i="0" u="none" strike="noStrike" dirty="0">
                        <a:solidFill>
                          <a:srgbClr val="04502C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491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0990"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80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Full-Time </a:t>
                      </a:r>
                    </a:p>
                    <a:p>
                      <a:pPr algn="ctr" fontAlgn="ctr"/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Students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Beginning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Cohort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Graduated </a:t>
                      </a: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within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3 Yrs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% Graduating </a:t>
                      </a: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within 3 Yrs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2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 Students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6,030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2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Remedial*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3,992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276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421">
                <a:tc gridSpan="4">
                  <a:txBody>
                    <a:bodyPr/>
                    <a:lstStyle/>
                    <a:p>
                      <a:pPr algn="ctr" fontAlgn="b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66% of entering full-time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students seeking an associate degree </a:t>
                      </a:r>
                    </a:p>
                    <a:p>
                      <a:pPr algn="ctr" fontAlgn="b">
                        <a:buFont typeface="Arial" pitchFamily="34" charset="0"/>
                        <a:buNone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ook a developmental course at the time of entry.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5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Developmental Education </a:t>
            </a:r>
            <a:r>
              <a:rPr lang="en-US" i="1" dirty="0" smtClean="0">
                <a:solidFill>
                  <a:schemeClr val="tx1"/>
                </a:solidFill>
              </a:rPr>
              <a:t/>
            </a:r>
            <a:br>
              <a:rPr lang="en-US" i="1" dirty="0" smtClean="0">
                <a:solidFill>
                  <a:schemeClr val="tx1"/>
                </a:solidFill>
              </a:rPr>
            </a:br>
            <a:endParaRPr lang="en-US" sz="3600" i="1" dirty="0" smtClean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3657600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+2.1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5200" y="25908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+6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297180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+4.7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31242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2057400" y="2514600"/>
            <a:ext cx="6248400" cy="18288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the U.S. </a:t>
            </a:r>
          </a:p>
          <a:p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Louisiana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19400" y="3657600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+2.1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5200" y="25908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+6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297180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+4.7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31242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+4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71600" y="814256"/>
          <a:ext cx="6781800" cy="451974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524000"/>
              </a:tblGrid>
              <a:tr h="84348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4502C"/>
                          </a:solidFill>
                          <a:latin typeface="Calibri"/>
                        </a:rPr>
                        <a:t>GRADUATION</a:t>
                      </a:r>
                      <a:r>
                        <a:rPr lang="en-US" sz="2800" b="1" i="0" u="none" strike="noStrike" baseline="0" dirty="0" smtClean="0">
                          <a:solidFill>
                            <a:srgbClr val="04502C"/>
                          </a:solidFill>
                          <a:latin typeface="Calibri"/>
                        </a:rPr>
                        <a:t> RATES:  Bachelor’s Degree</a:t>
                      </a:r>
                    </a:p>
                    <a:p>
                      <a:pPr algn="ctr" fontAlgn="b"/>
                      <a:r>
                        <a:rPr lang="en-US" sz="2400" b="1" i="0" u="none" strike="noStrike" baseline="0" dirty="0" smtClean="0">
                          <a:solidFill>
                            <a:srgbClr val="04502C"/>
                          </a:solidFill>
                          <a:latin typeface="Calibri"/>
                        </a:rPr>
                        <a:t>(Beginning Cohort: Fall 2003)</a:t>
                      </a:r>
                      <a:endParaRPr lang="en-US" sz="2400" b="1" i="0" u="none" strike="noStrike" dirty="0">
                        <a:solidFill>
                          <a:srgbClr val="04502C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491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0990"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80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Full-Time </a:t>
                      </a:r>
                    </a:p>
                    <a:p>
                      <a:pPr algn="ctr" fontAlgn="ctr"/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Students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Beginning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Cohort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Graduated </a:t>
                      </a: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Within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6 Yrs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% Graduating </a:t>
                      </a: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Within 6 Yrs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2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 Students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23,175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10,117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43.7%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2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Remedial*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5,491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276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365">
                <a:tc gridSpan="4">
                  <a:txBody>
                    <a:bodyPr/>
                    <a:lstStyle/>
                    <a:p>
                      <a:pPr algn="ctr" fontAlgn="b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24% of entering full-time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students seeking a bachelor’s degree </a:t>
                      </a:r>
                    </a:p>
                    <a:p>
                      <a:pPr algn="ctr" fontAlgn="b">
                        <a:buFont typeface="Arial" pitchFamily="34" charset="0"/>
                        <a:buNone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t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ook a developmental course at the time of entry.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Estimated Cost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Developmental SCHs = .0444 of TOTAL SCHs</a:t>
            </a:r>
          </a:p>
          <a:p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Total 2011-12 Operating Budget = $1,734,326,830</a:t>
            </a:r>
          </a:p>
          <a:p>
            <a:r>
              <a:rPr lang="en-US" sz="3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Estimated Cost of </a:t>
            </a:r>
            <a:r>
              <a:rPr lang="en-US" sz="3600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DevEd</a:t>
            </a:r>
            <a:r>
              <a:rPr lang="en-US" sz="3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= $76,558,720</a:t>
            </a:r>
          </a:p>
          <a:p>
            <a:pPr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Equivalent to Total State Generated Funds Allocated for: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LSUHSC-NO,  or 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NSU + SLU, or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LSUA + LSUE + LSUS + UNO + SUSLA</a:t>
            </a:r>
            <a:endParaRPr lang="en-US" sz="3000" b="0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Developmental Course Enrollments</a:t>
            </a: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2500" b="0" dirty="0" smtClean="0"/>
              <a:t>First-year Undergraduates, 2007-08</a:t>
            </a:r>
            <a:endParaRPr lang="en-US" sz="2500" b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580515"/>
          <a:ext cx="6477000" cy="4439285"/>
        </p:xfrm>
        <a:graphic>
          <a:graphicData uri="http://schemas.openxmlformats.org/drawingml/2006/table">
            <a:tbl>
              <a:tblPr/>
              <a:tblGrid>
                <a:gridCol w="3187634"/>
                <a:gridCol w="1559905"/>
                <a:gridCol w="1729461"/>
              </a:tblGrid>
              <a:tr h="50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U.S.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Course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2 Courses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4-Yr Doctorate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4-Yr Nondoctorate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2-Yr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Course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 2 Courses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Flagship &amp; Statewide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2-Yr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Chart 2"/>
          <p:cNvPicPr>
            <a:picLocks noChangeArrowheads="1"/>
          </p:cNvPicPr>
          <p:nvPr/>
        </p:nvPicPr>
        <p:blipFill>
          <a:blip r:embed="rId3" cstate="print"/>
          <a:srcRect l="-2785" t="-5452" r="-1697" b="-2240"/>
          <a:stretch>
            <a:fillRect/>
          </a:stretch>
        </p:blipFill>
        <p:spPr bwMode="auto">
          <a:xfrm>
            <a:off x="914400" y="609600"/>
            <a:ext cx="8001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400" y="12192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cap="smal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Curriculum Matters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086600" cy="1143000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ACT Mathematics Scores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By Preparation Level</a:t>
            </a:r>
            <a:br>
              <a:rPr lang="en-US" i="1" dirty="0" smtClean="0">
                <a:solidFill>
                  <a:schemeClr val="tx1"/>
                </a:solidFill>
              </a:rPr>
            </a:br>
            <a:endParaRPr lang="en-US" sz="3600" i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1"/>
          </p:nvPr>
        </p:nvGraphicFramePr>
        <p:xfrm>
          <a:off x="746125" y="1858963"/>
          <a:ext cx="7651750" cy="4006850"/>
        </p:xfrm>
        <a:graphic>
          <a:graphicData uri="http://schemas.openxmlformats.org/presentationml/2006/ole">
            <p:oleObj spid="_x0000_s45058" name="Chart" r:id="rId4" imgW="7858218" imgH="4114926" progId="Excel.Sheet.8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95400" y="1600200"/>
            <a:ext cx="1784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Board of Regents</a:t>
            </a:r>
          </a:p>
          <a:p>
            <a:r>
              <a:rPr lang="en-US" dirty="0" smtClean="0"/>
              <a:t>Minimum Score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5400000">
            <a:off x="2596896" y="2432304"/>
            <a:ext cx="978408" cy="2286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10200" y="990600"/>
            <a:ext cx="1552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 Readiness</a:t>
            </a:r>
          </a:p>
          <a:p>
            <a:r>
              <a:rPr lang="en-US" dirty="0" smtClean="0"/>
              <a:t>Benchmark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6254496" y="1746504"/>
            <a:ext cx="978408" cy="2286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53200" y="2438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22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3657600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+2.1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5200" y="25908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+6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297180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+4.7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31242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19400" y="6172200"/>
            <a:ext cx="2771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 Louisiana Class of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19400" y="3657600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+2.1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5200" y="25908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+6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297180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+4.7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31242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19400" y="6172200"/>
            <a:ext cx="3162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LDE Projections for 2012  &gt; 80%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6082" name="Picture 29"/>
          <p:cNvPicPr>
            <a:picLocks noChangeArrowheads="1"/>
          </p:cNvPicPr>
          <p:nvPr/>
        </p:nvPicPr>
        <p:blipFill>
          <a:blip r:embed="rId3" cstate="print"/>
          <a:srcRect l="-3360" t="-5009" r="-1855" b="-2133"/>
          <a:stretch>
            <a:fillRect/>
          </a:stretch>
        </p:blipFill>
        <p:spPr bwMode="auto">
          <a:xfrm>
            <a:off x="685800" y="533400"/>
            <a:ext cx="7620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 rot="5400000">
            <a:off x="5791200" y="2057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15000" y="2286000"/>
            <a:ext cx="21336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 2008, core changed to require an additional math or science.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0R-med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657600" y="457200"/>
            <a:ext cx="1752600" cy="1752600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152400" y="22098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cap="smal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Minimum Admission Standards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Board of Regents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0" dirty="0" smtClean="0"/>
              <a:t>At its February 2008 meeting</a:t>
            </a:r>
          </a:p>
          <a:p>
            <a:pPr>
              <a:buNone/>
            </a:pPr>
            <a:r>
              <a:rPr lang="en-US" dirty="0" smtClean="0"/>
              <a:t>“…voted unanimously </a:t>
            </a:r>
            <a:r>
              <a:rPr lang="en-US" b="0" dirty="0" smtClean="0"/>
              <a:t>to accept the recommendation of the Planning, Research, and Performance Committee </a:t>
            </a:r>
            <a:r>
              <a:rPr lang="en-US" dirty="0" smtClean="0"/>
              <a:t>to adopt the Louisiana Core 4 academic core as the Regents’ Core for entry into 4-year institutions, </a:t>
            </a:r>
            <a:r>
              <a:rPr lang="en-US" b="0" dirty="0" smtClean="0"/>
              <a:t>to become </a:t>
            </a:r>
            <a:r>
              <a:rPr lang="en-US" dirty="0" smtClean="0"/>
              <a:t>effective </a:t>
            </a:r>
            <a:r>
              <a:rPr lang="en-US" b="0" dirty="0" smtClean="0"/>
              <a:t>with the high school graduating class of </a:t>
            </a:r>
            <a:r>
              <a:rPr lang="en-US" dirty="0" smtClean="0"/>
              <a:t>2012.”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3002</TotalTime>
  <Words>1602</Words>
  <Application>Microsoft Office PowerPoint</Application>
  <PresentationFormat>On-screen Show (4:3)</PresentationFormat>
  <Paragraphs>404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Office Theme</vt:lpstr>
      <vt:lpstr>Custom Design</vt:lpstr>
      <vt:lpstr>1_Custom Design</vt:lpstr>
      <vt:lpstr>Chart</vt:lpstr>
      <vt:lpstr>Slide 1</vt:lpstr>
      <vt:lpstr> Developmental Education  </vt:lpstr>
      <vt:lpstr>Developmental Course Enrollments First-year Undergraduates, 2007-08</vt:lpstr>
      <vt:lpstr>Slide 4</vt:lpstr>
      <vt:lpstr>Slide 5</vt:lpstr>
      <vt:lpstr> ACT Mathematics Scores  By Preparation Level </vt:lpstr>
      <vt:lpstr>Slide 7</vt:lpstr>
      <vt:lpstr>Slide 8</vt:lpstr>
      <vt:lpstr>Board of Regents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Estimated Cost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McCall</dc:creator>
  <cp:lastModifiedBy>meg.casper</cp:lastModifiedBy>
  <cp:revision>214</cp:revision>
  <cp:lastPrinted>2011-08-31T22:06:07Z</cp:lastPrinted>
  <dcterms:created xsi:type="dcterms:W3CDTF">2010-07-24T23:04:38Z</dcterms:created>
  <dcterms:modified xsi:type="dcterms:W3CDTF">2011-09-01T20:06:13Z</dcterms:modified>
</cp:coreProperties>
</file>