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42" r:id="rId2"/>
    <p:sldId id="338" r:id="rId3"/>
    <p:sldId id="339" r:id="rId4"/>
    <p:sldId id="341" r:id="rId5"/>
    <p:sldId id="352" r:id="rId6"/>
    <p:sldId id="329" r:id="rId7"/>
    <p:sldId id="332" r:id="rId8"/>
    <p:sldId id="331" r:id="rId9"/>
    <p:sldId id="333" r:id="rId10"/>
    <p:sldId id="343" r:id="rId11"/>
    <p:sldId id="344" r:id="rId12"/>
    <p:sldId id="345" r:id="rId13"/>
    <p:sldId id="346" r:id="rId14"/>
    <p:sldId id="347" r:id="rId15"/>
    <p:sldId id="350" r:id="rId16"/>
    <p:sldId id="348" r:id="rId17"/>
    <p:sldId id="349" r:id="rId18"/>
    <p:sldId id="334" r:id="rId19"/>
    <p:sldId id="351" r:id="rId20"/>
    <p:sldId id="286" r:id="rId21"/>
    <p:sldId id="306" r:id="rId22"/>
    <p:sldId id="336" r:id="rId23"/>
    <p:sldId id="282" r:id="rId24"/>
    <p:sldId id="337" r:id="rId2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C150"/>
  </p:clrMru>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70" autoAdjust="0"/>
    <p:restoredTop sz="73248" autoAdjust="0"/>
  </p:normalViewPr>
  <p:slideViewPr>
    <p:cSldViewPr>
      <p:cViewPr varScale="1">
        <p:scale>
          <a:sx n="61" d="100"/>
          <a:sy n="61" d="100"/>
        </p:scale>
        <p:origin x="-1354"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7.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FY 2011-12 Revenues by Source of </a:t>
            </a:r>
            <a:r>
              <a:rPr lang="en-US" dirty="0" smtClean="0"/>
              <a:t>Funds</a:t>
            </a:r>
          </a:p>
          <a:p>
            <a:pPr>
              <a:defRPr/>
            </a:pPr>
            <a:r>
              <a:rPr lang="en-US" sz="1800" dirty="0" smtClean="0"/>
              <a:t>(In</a:t>
            </a:r>
            <a:r>
              <a:rPr lang="en-US" sz="1800" baseline="0" dirty="0" smtClean="0"/>
              <a:t> millions)</a:t>
            </a:r>
            <a:endParaRPr lang="en-US" sz="1800" dirty="0"/>
          </a:p>
        </c:rich>
      </c:tx>
      <c:layout>
        <c:manualLayout>
          <c:xMode val="edge"/>
          <c:yMode val="edge"/>
          <c:x val="0.21366506270049643"/>
          <c:y val="0"/>
        </c:manualLayout>
      </c:layout>
    </c:title>
    <c:view3D>
      <c:rotX val="30"/>
      <c:perspective val="30"/>
    </c:view3D>
    <c:plotArea>
      <c:layout>
        <c:manualLayout>
          <c:layoutTarget val="inner"/>
          <c:xMode val="edge"/>
          <c:yMode val="edge"/>
          <c:x val="1.954104695246427E-2"/>
          <c:y val="0.30546456692913554"/>
          <c:w val="0.5853045105472926"/>
          <c:h val="0.68994266101352786"/>
        </c:manualLayout>
      </c:layout>
      <c:pie3DChart>
        <c:varyColors val="1"/>
        <c:ser>
          <c:idx val="0"/>
          <c:order val="0"/>
          <c:tx>
            <c:strRef>
              <c:f>Sheet1!$B$1</c:f>
              <c:strCache>
                <c:ptCount val="1"/>
                <c:pt idx="0">
                  <c:v>FY 2011-12 Revenues by Source of Funds</c:v>
                </c:pt>
              </c:strCache>
            </c:strRef>
          </c:tx>
          <c:dLbls>
            <c:dLbl>
              <c:idx val="0"/>
              <c:layout>
                <c:manualLayout>
                  <c:x val="-3.4825993972975616E-2"/>
                  <c:y val="-8.5928011342558508E-2"/>
                </c:manualLayout>
              </c:layout>
              <c:showVal val="1"/>
              <c:showPercent val="1"/>
              <c:separator>
</c:separator>
            </c:dLbl>
            <c:dLbl>
              <c:idx val="1"/>
              <c:layout>
                <c:manualLayout>
                  <c:x val="7.990163555944424E-2"/>
                  <c:y val="-2.3901432689573641E-2"/>
                </c:manualLayout>
              </c:layout>
              <c:showVal val="1"/>
              <c:showPercent val="1"/>
              <c:separator>
</c:separator>
            </c:dLbl>
            <c:dLbl>
              <c:idx val="2"/>
              <c:layout>
                <c:manualLayout>
                  <c:x val="2.8213764946048388E-2"/>
                  <c:y val="0.13263586114159573"/>
                </c:manualLayout>
              </c:layout>
              <c:tx>
                <c:rich>
                  <a:bodyPr/>
                  <a:lstStyle/>
                  <a:p>
                    <a:r>
                      <a:rPr lang="en-US" dirty="0"/>
                      <a:t> $1,129 
38</a:t>
                    </a:r>
                    <a:r>
                      <a:rPr lang="en-US" dirty="0" smtClean="0"/>
                      <a:t>%**</a:t>
                    </a:r>
                    <a:endParaRPr lang="en-US" dirty="0"/>
                  </a:p>
                </c:rich>
              </c:tx>
              <c:showVal val="1"/>
              <c:showPercent val="1"/>
              <c:separator>
</c:separator>
            </c:dLbl>
            <c:dLbl>
              <c:idx val="3"/>
              <c:layout>
                <c:manualLayout>
                  <c:x val="-7.6238031010012766E-2"/>
                  <c:y val="-1.3892071145963933E-2"/>
                </c:manualLayout>
              </c:layout>
              <c:showVal val="1"/>
              <c:showPercent val="1"/>
              <c:separator>
</c:separator>
            </c:dLbl>
            <c:dLbl>
              <c:idx val="4"/>
              <c:layout>
                <c:manualLayout>
                  <c:x val="-9.840514727325762E-3"/>
                  <c:y val="-1.7940712285982079E-2"/>
                </c:manualLayout>
              </c:layout>
              <c:showVal val="1"/>
              <c:showPercent val="1"/>
              <c:separator>
</c:separator>
            </c:dLbl>
            <c:txPr>
              <a:bodyPr/>
              <a:lstStyle/>
              <a:p>
                <a:pPr>
                  <a:defRPr b="1"/>
                </a:pPr>
                <a:endParaRPr lang="en-US"/>
              </a:p>
            </c:txPr>
            <c:showVal val="1"/>
            <c:showPercent val="1"/>
            <c:separator>
</c:separator>
            <c:showLeaderLines val="1"/>
          </c:dLbls>
          <c:cat>
            <c:strRef>
              <c:f>Sheet1!$A$2:$A$6</c:f>
              <c:strCache>
                <c:ptCount val="5"/>
                <c:pt idx="0">
                  <c:v>State General Funds</c:v>
                </c:pt>
                <c:pt idx="1">
                  <c:v>Interagency Transfer</c:v>
                </c:pt>
                <c:pt idx="2">
                  <c:v>Self Generated</c:v>
                </c:pt>
                <c:pt idx="3">
                  <c:v>Statutory Dedications</c:v>
                </c:pt>
                <c:pt idx="4">
                  <c:v>Federal</c:v>
                </c:pt>
              </c:strCache>
            </c:strRef>
          </c:cat>
          <c:val>
            <c:numRef>
              <c:f>Sheet1!$B$2:$B$6</c:f>
              <c:numCache>
                <c:formatCode>_("$"* #,##0_);_("$"* \(#,##0\);_("$"* "-"??_);_(@_)</c:formatCode>
                <c:ptCount val="5"/>
                <c:pt idx="0">
                  <c:v>1058</c:v>
                </c:pt>
                <c:pt idx="1">
                  <c:v>434</c:v>
                </c:pt>
                <c:pt idx="2">
                  <c:v>1129</c:v>
                </c:pt>
                <c:pt idx="3">
                  <c:v>232</c:v>
                </c:pt>
                <c:pt idx="4">
                  <c:v>159</c:v>
                </c:pt>
              </c:numCache>
            </c:numRef>
          </c:val>
        </c:ser>
      </c:pie3DChart>
    </c:plotArea>
    <c:legend>
      <c:legendPos val="r"/>
      <c:layout>
        <c:manualLayout>
          <c:xMode val="edge"/>
          <c:yMode val="edge"/>
          <c:x val="0.69537425877320913"/>
          <c:y val="0.50585120129214622"/>
          <c:w val="0.28302080295518711"/>
          <c:h val="0.35583585705632925"/>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percentStacked"/>
        <c:ser>
          <c:idx val="0"/>
          <c:order val="0"/>
          <c:tx>
            <c:strRef>
              <c:f>Sheet1!$B$1</c:f>
              <c:strCache>
                <c:ptCount val="1"/>
                <c:pt idx="0">
                  <c:v>State Funds</c:v>
                </c:pt>
              </c:strCache>
            </c:strRef>
          </c:tx>
          <c:cat>
            <c:strRef>
              <c:f>Sheet1!$A$2:$A$8</c:f>
              <c:strCache>
                <c:ptCount val="7"/>
                <c:pt idx="0">
                  <c:v>FY 2006</c:v>
                </c:pt>
                <c:pt idx="1">
                  <c:v>FY 2007</c:v>
                </c:pt>
                <c:pt idx="2">
                  <c:v>FY 2008</c:v>
                </c:pt>
                <c:pt idx="3">
                  <c:v>FY 2009</c:v>
                </c:pt>
                <c:pt idx="4">
                  <c:v>FY 2010</c:v>
                </c:pt>
                <c:pt idx="5">
                  <c:v>FY 2011</c:v>
                </c:pt>
                <c:pt idx="6">
                  <c:v>FY 2012</c:v>
                </c:pt>
              </c:strCache>
            </c:strRef>
          </c:cat>
          <c:val>
            <c:numRef>
              <c:f>Sheet1!$B$2:$B$8</c:f>
              <c:numCache>
                <c:formatCode>_("$"* #,##0_);_("$"* \(#,##0\);_("$"* "-"??_);_(@_)</c:formatCode>
                <c:ptCount val="7"/>
                <c:pt idx="0">
                  <c:v>1040915639</c:v>
                </c:pt>
                <c:pt idx="1">
                  <c:v>1263741186</c:v>
                </c:pt>
                <c:pt idx="2">
                  <c:v>1433279943</c:v>
                </c:pt>
                <c:pt idx="3">
                  <c:v>1553361149</c:v>
                </c:pt>
                <c:pt idx="4">
                  <c:v>1153446852</c:v>
                </c:pt>
                <c:pt idx="5">
                  <c:v>1074268076</c:v>
                </c:pt>
                <c:pt idx="6">
                  <c:v>1058273311</c:v>
                </c:pt>
              </c:numCache>
            </c:numRef>
          </c:val>
        </c:ser>
        <c:ser>
          <c:idx val="1"/>
          <c:order val="1"/>
          <c:tx>
            <c:strRef>
              <c:f>Sheet1!$C$1</c:f>
              <c:strCache>
                <c:ptCount val="1"/>
                <c:pt idx="0">
                  <c:v>Tuition and Fees</c:v>
                </c:pt>
              </c:strCache>
            </c:strRef>
          </c:tx>
          <c:cat>
            <c:strRef>
              <c:f>Sheet1!$A$2:$A$8</c:f>
              <c:strCache>
                <c:ptCount val="7"/>
                <c:pt idx="0">
                  <c:v>FY 2006</c:v>
                </c:pt>
                <c:pt idx="1">
                  <c:v>FY 2007</c:v>
                </c:pt>
                <c:pt idx="2">
                  <c:v>FY 2008</c:v>
                </c:pt>
                <c:pt idx="3">
                  <c:v>FY 2009</c:v>
                </c:pt>
                <c:pt idx="4">
                  <c:v>FY 2010</c:v>
                </c:pt>
                <c:pt idx="5">
                  <c:v>FY 2011</c:v>
                </c:pt>
                <c:pt idx="6">
                  <c:v>FY 2012</c:v>
                </c:pt>
              </c:strCache>
            </c:strRef>
          </c:cat>
          <c:val>
            <c:numRef>
              <c:f>Sheet1!$C$2:$C$8</c:f>
              <c:numCache>
                <c:formatCode>_("$"* #,##0_);_("$"* \(#,##0\);_("$"* "-"??_);_(@_)</c:formatCode>
                <c:ptCount val="7"/>
                <c:pt idx="0">
                  <c:v>671263473</c:v>
                </c:pt>
                <c:pt idx="1">
                  <c:v>686182327</c:v>
                </c:pt>
                <c:pt idx="2">
                  <c:v>699985433</c:v>
                </c:pt>
                <c:pt idx="3">
                  <c:v>735538898</c:v>
                </c:pt>
                <c:pt idx="4">
                  <c:v>809086402</c:v>
                </c:pt>
                <c:pt idx="5">
                  <c:v>866755029</c:v>
                </c:pt>
                <c:pt idx="6">
                  <c:v>1128899300</c:v>
                </c:pt>
              </c:numCache>
            </c:numRef>
          </c:val>
        </c:ser>
        <c:overlap val="100"/>
        <c:axId val="105607552"/>
        <c:axId val="105609088"/>
      </c:barChart>
      <c:catAx>
        <c:axId val="105607552"/>
        <c:scaling>
          <c:orientation val="minMax"/>
        </c:scaling>
        <c:axPos val="b"/>
        <c:tickLblPos val="nextTo"/>
        <c:txPr>
          <a:bodyPr rot="-2100000"/>
          <a:lstStyle/>
          <a:p>
            <a:pPr>
              <a:defRPr/>
            </a:pPr>
            <a:endParaRPr lang="en-US"/>
          </a:p>
        </c:txPr>
        <c:crossAx val="105609088"/>
        <c:crosses val="autoZero"/>
        <c:auto val="1"/>
        <c:lblAlgn val="ctr"/>
        <c:lblOffset val="100"/>
      </c:catAx>
      <c:valAx>
        <c:axId val="105609088"/>
        <c:scaling>
          <c:orientation val="minMax"/>
        </c:scaling>
        <c:axPos val="l"/>
        <c:majorGridlines/>
        <c:numFmt formatCode="0%" sourceLinked="1"/>
        <c:tickLblPos val="nextTo"/>
        <c:crossAx val="105607552"/>
        <c:crosses val="autoZero"/>
        <c:crossBetween val="between"/>
      </c:valAx>
    </c:plotArea>
    <c:legend>
      <c:legendPos val="r"/>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FY 2011-12 </a:t>
            </a:r>
            <a:r>
              <a:rPr lang="en-US" dirty="0" smtClean="0"/>
              <a:t>Expenditures</a:t>
            </a:r>
            <a:r>
              <a:rPr lang="en-US" baseline="0" dirty="0" smtClean="0"/>
              <a:t> by Object Category</a:t>
            </a:r>
            <a:endParaRPr lang="en-US" dirty="0" smtClean="0"/>
          </a:p>
          <a:p>
            <a:pPr>
              <a:defRPr/>
            </a:pPr>
            <a:r>
              <a:rPr lang="en-US" sz="1800" dirty="0" smtClean="0"/>
              <a:t>(In</a:t>
            </a:r>
            <a:r>
              <a:rPr lang="en-US" sz="1800" baseline="0" dirty="0" smtClean="0"/>
              <a:t> millions)</a:t>
            </a:r>
            <a:endParaRPr lang="en-US" sz="1800" dirty="0"/>
          </a:p>
        </c:rich>
      </c:tx>
      <c:layout>
        <c:manualLayout>
          <c:xMode val="edge"/>
          <c:yMode val="edge"/>
          <c:x val="0.21366506270049648"/>
          <c:y val="0"/>
        </c:manualLayout>
      </c:layout>
    </c:title>
    <c:view3D>
      <c:rotX val="30"/>
      <c:perspective val="30"/>
    </c:view3D>
    <c:plotArea>
      <c:layout>
        <c:manualLayout>
          <c:layoutTarget val="inner"/>
          <c:xMode val="edge"/>
          <c:yMode val="edge"/>
          <c:x val="1.954104695246427E-2"/>
          <c:y val="0.30546456692913576"/>
          <c:w val="0.58530451054729249"/>
          <c:h val="0.68994266101352764"/>
        </c:manualLayout>
      </c:layout>
      <c:pie3DChart>
        <c:varyColors val="1"/>
        <c:ser>
          <c:idx val="0"/>
          <c:order val="0"/>
          <c:tx>
            <c:strRef>
              <c:f>Sheet1!$B$1</c:f>
              <c:strCache>
                <c:ptCount val="1"/>
                <c:pt idx="0">
                  <c:v>Column1</c:v>
                </c:pt>
              </c:strCache>
            </c:strRef>
          </c:tx>
          <c:dLbls>
            <c:dLbl>
              <c:idx val="0"/>
              <c:layout>
                <c:manualLayout>
                  <c:x val="-3.9617964421114161E-3"/>
                  <c:y val="9.6123359580052831E-2"/>
                </c:manualLayout>
              </c:layout>
              <c:showVal val="1"/>
              <c:showPercent val="1"/>
              <c:separator>
</c:separator>
            </c:dLbl>
            <c:dLbl>
              <c:idx val="1"/>
              <c:layout>
                <c:manualLayout>
                  <c:x val="1.0457251871293833E-2"/>
                  <c:y val="0.12738057742782152"/>
                </c:manualLayout>
              </c:layout>
              <c:showVal val="1"/>
              <c:showPercent val="1"/>
              <c:separator>
</c:separator>
            </c:dLbl>
            <c:dLbl>
              <c:idx val="2"/>
              <c:layout>
                <c:manualLayout>
                  <c:x val="9.6952464275299362E-3"/>
                  <c:y val="-5.9671916010498732E-2"/>
                </c:manualLayout>
              </c:layout>
              <c:showVal val="1"/>
              <c:showPercent val="1"/>
              <c:separator>
</c:separator>
            </c:dLbl>
            <c:dLbl>
              <c:idx val="3"/>
              <c:layout>
                <c:manualLayout>
                  <c:x val="2.4656119373967192E-3"/>
                  <c:y val="-6.5174035937815483E-2"/>
                </c:manualLayout>
              </c:layout>
              <c:showVal val="1"/>
              <c:showPercent val="1"/>
              <c:separator>
</c:separator>
            </c:dLbl>
            <c:dLbl>
              <c:idx val="4"/>
              <c:layout>
                <c:manualLayout>
                  <c:x val="-9.8405147273257568E-3"/>
                  <c:y val="-1.7940712285982079E-2"/>
                </c:manualLayout>
              </c:layout>
              <c:showVal val="1"/>
              <c:showPercent val="1"/>
              <c:separator>
</c:separator>
            </c:dLbl>
            <c:txPr>
              <a:bodyPr/>
              <a:lstStyle/>
              <a:p>
                <a:pPr>
                  <a:defRPr b="1"/>
                </a:pPr>
                <a:endParaRPr lang="en-US"/>
              </a:p>
            </c:txPr>
            <c:showVal val="1"/>
            <c:showPercent val="1"/>
            <c:separator>
</c:separator>
            <c:showLeaderLines val="1"/>
          </c:dLbls>
          <c:cat>
            <c:strRef>
              <c:f>Sheet1!$A$2:$A$5</c:f>
              <c:strCache>
                <c:ptCount val="4"/>
                <c:pt idx="0">
                  <c:v>Personal Services</c:v>
                </c:pt>
                <c:pt idx="1">
                  <c:v>Operating Expenses</c:v>
                </c:pt>
                <c:pt idx="2">
                  <c:v>Other Charges</c:v>
                </c:pt>
                <c:pt idx="3">
                  <c:v>Acquisitions/Major Repairs</c:v>
                </c:pt>
              </c:strCache>
            </c:strRef>
          </c:cat>
          <c:val>
            <c:numRef>
              <c:f>Sheet1!$B$2:$B$5</c:f>
              <c:numCache>
                <c:formatCode>_("$"* #,##0_);_("$"* \(#,##0\);_("$"* "-"??_);_(@_)</c:formatCode>
                <c:ptCount val="4"/>
                <c:pt idx="0">
                  <c:v>1897</c:v>
                </c:pt>
                <c:pt idx="1">
                  <c:v>385</c:v>
                </c:pt>
                <c:pt idx="2">
                  <c:v>691</c:v>
                </c:pt>
                <c:pt idx="3">
                  <c:v>40</c:v>
                </c:pt>
              </c:numCache>
            </c:numRef>
          </c:val>
        </c:ser>
      </c:pie3DChart>
    </c:plotArea>
    <c:legend>
      <c:legendPos val="r"/>
      <c:layout>
        <c:manualLayout>
          <c:xMode val="edge"/>
          <c:yMode val="edge"/>
          <c:x val="0.69537425877320891"/>
          <c:y val="0.35456915001009476"/>
          <c:w val="0.28302080295518722"/>
          <c:h val="0.50711790833838077"/>
        </c:manualLayout>
      </c:layout>
    </c:legend>
    <c:plotVisOnly val="1"/>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3047858942065488E-2"/>
          <c:y val="6.1425061425061427E-2"/>
          <c:w val="0.90302267002519065"/>
          <c:h val="0.68058968058968083"/>
        </c:manualLayout>
      </c:layout>
      <c:areaChart>
        <c:grouping val="standard"/>
        <c:ser>
          <c:idx val="0"/>
          <c:order val="0"/>
          <c:tx>
            <c:strRef>
              <c:f>Sheet1!$B$1</c:f>
              <c:strCache>
                <c:ptCount val="1"/>
                <c:pt idx="0">
                  <c:v>Formula Implementation Rate</c:v>
                </c:pt>
              </c:strCache>
            </c:strRef>
          </c:tx>
          <c:spPr>
            <a:solidFill>
              <a:srgbClr val="3366FF"/>
            </a:solidFill>
            <a:ln w="27548">
              <a:noFill/>
            </a:ln>
          </c:spPr>
          <c:dLbls>
            <c:dLbl>
              <c:idx val="0"/>
              <c:layout>
                <c:manualLayout>
                  <c:x val="3.1739474903098405E-2"/>
                  <c:y val="-0.30843118412115417"/>
                </c:manualLayout>
              </c:layout>
              <c:showVal val="1"/>
            </c:dLbl>
            <c:dLbl>
              <c:idx val="1"/>
              <c:layout>
                <c:manualLayout>
                  <c:x val="-3.0959752321981426E-3"/>
                  <c:y val="-0.33482428115016311"/>
                </c:manualLayout>
              </c:layout>
              <c:showVal val="1"/>
            </c:dLbl>
            <c:dLbl>
              <c:idx val="2"/>
              <c:layout>
                <c:manualLayout>
                  <c:x val="-6.8574632505296533E-4"/>
                  <c:y val="-0.33799622651002492"/>
                </c:manualLayout>
              </c:layout>
              <c:showVal val="1"/>
            </c:dLbl>
            <c:dLbl>
              <c:idx val="3"/>
              <c:layout>
                <c:manualLayout>
                  <c:x val="-7.7399380804954064E-3"/>
                  <c:y val="-0.28115015974440932"/>
                </c:manualLayout>
              </c:layout>
              <c:showVal val="1"/>
            </c:dLbl>
            <c:dLbl>
              <c:idx val="4"/>
              <c:layout>
                <c:manualLayout>
                  <c:x val="-3.0959752321981426E-3"/>
                  <c:y val="-0.2249201277955272"/>
                </c:manualLayout>
              </c:layout>
              <c:showVal val="1"/>
            </c:dLbl>
            <c:dLbl>
              <c:idx val="5"/>
              <c:layout>
                <c:manualLayout>
                  <c:x val="-9.2879256965944183E-3"/>
                  <c:y val="-0.19424920127795586"/>
                </c:manualLayout>
              </c:layout>
              <c:showVal val="1"/>
            </c:dLbl>
            <c:dLbl>
              <c:idx val="6"/>
              <c:layout>
                <c:manualLayout>
                  <c:x val="1.7215630846325155E-2"/>
                  <c:y val="-0.32191291081825013"/>
                </c:manualLayout>
              </c:layout>
              <c:showVal val="1"/>
            </c:dLbl>
            <c:dLbl>
              <c:idx val="7"/>
              <c:layout>
                <c:manualLayout>
                  <c:x val="-1.5479876160990717E-3"/>
                  <c:y val="-0.35271565495207668"/>
                </c:manualLayout>
              </c:layout>
              <c:showVal val="1"/>
            </c:dLbl>
            <c:dLbl>
              <c:idx val="8"/>
              <c:layout>
                <c:manualLayout>
                  <c:x val="4.6439628482972065E-3"/>
                  <c:y val="-0.23003194888178921"/>
                </c:manualLayout>
              </c:layout>
              <c:showVal val="1"/>
            </c:dLbl>
            <c:dLbl>
              <c:idx val="9"/>
              <c:layout>
                <c:manualLayout>
                  <c:x val="-1.5479876160990717E-3"/>
                  <c:y val="-0.23769968051118318"/>
                </c:manualLayout>
              </c:layout>
              <c:showVal val="1"/>
            </c:dLbl>
            <c:dLbl>
              <c:idx val="10"/>
              <c:layout>
                <c:manualLayout>
                  <c:x val="7.4664638502722732E-3"/>
                  <c:y val="-0.21478362264556308"/>
                </c:manualLayout>
              </c:layout>
              <c:showVal val="1"/>
            </c:dLbl>
            <c:dLbl>
              <c:idx val="12"/>
              <c:layout>
                <c:manualLayout>
                  <c:x val="-3.1816071721450837E-3"/>
                  <c:y val="-0.13099063241157791"/>
                </c:manualLayout>
              </c:layout>
              <c:showVal val="1"/>
            </c:dLbl>
            <c:dLbl>
              <c:idx val="15"/>
              <c:layout>
                <c:manualLayout>
                  <c:x val="-7.1889172450039724E-3"/>
                  <c:y val="-0.10241823211901957"/>
                </c:manualLayout>
              </c:layout>
              <c:showVal val="1"/>
            </c:dLbl>
            <c:dLbl>
              <c:idx val="17"/>
              <c:layout>
                <c:manualLayout>
                  <c:x val="2.3141452338385437E-3"/>
                  <c:y val="-0.1432633049826085"/>
                </c:manualLayout>
              </c:layout>
              <c:showVal val="1"/>
            </c:dLbl>
            <c:dLbl>
              <c:idx val="20"/>
              <c:layout>
                <c:manualLayout>
                  <c:x val="-1.806596080879384E-2"/>
                  <c:y val="-0.10366390930965412"/>
                </c:manualLayout>
              </c:layout>
              <c:showVal val="1"/>
            </c:dLbl>
            <c:dLbl>
              <c:idx val="23"/>
              <c:layout>
                <c:manualLayout>
                  <c:x val="-9.4788124433653077E-3"/>
                  <c:y val="-0.10874190360794471"/>
                </c:manualLayout>
              </c:layout>
              <c:showVal val="1"/>
            </c:dLbl>
            <c:dLbl>
              <c:idx val="25"/>
              <c:layout>
                <c:manualLayout>
                  <c:x val="-1.3829654246639126E-2"/>
                  <c:y val="-0.14527275286199684"/>
                </c:manualLayout>
              </c:layout>
              <c:showVal val="1"/>
            </c:dLbl>
            <c:dLbl>
              <c:idx val="27"/>
              <c:layout>
                <c:manualLayout>
                  <c:x val="-6.8454834554543742E-3"/>
                  <c:y val="-0.17833381695402772"/>
                </c:manualLayout>
              </c:layout>
              <c:tx>
                <c:rich>
                  <a:bodyPr/>
                  <a:lstStyle/>
                  <a:p>
                    <a:r>
                      <a:rPr lang="en-US" b="1" dirty="0"/>
                      <a:t>76.6%</a:t>
                    </a:r>
                  </a:p>
                </c:rich>
              </c:tx>
              <c:showVal val="1"/>
            </c:dLbl>
            <c:dLbl>
              <c:idx val="28"/>
              <c:layout>
                <c:manualLayout>
                  <c:x val="1.0547233379327695E-3"/>
                  <c:y val="-0.20006191910737744"/>
                </c:manualLayout>
              </c:layout>
              <c:showVal val="1"/>
            </c:dLbl>
            <c:dLbl>
              <c:idx val="29"/>
              <c:layout>
                <c:manualLayout>
                  <c:x val="-7.4178658384530813E-3"/>
                  <c:y val="-0.25089938033793535"/>
                </c:manualLayout>
              </c:layout>
              <c:showVal val="1"/>
            </c:dLbl>
            <c:dLbl>
              <c:idx val="30"/>
              <c:layout>
                <c:manualLayout>
                  <c:x val="-2.2187806122771866E-2"/>
                  <c:y val="-0.26525020463688675"/>
                </c:manualLayout>
              </c:layout>
              <c:showVal val="1"/>
            </c:dLbl>
            <c:dLbl>
              <c:idx val="31"/>
              <c:layout>
                <c:manualLayout>
                  <c:x val="3.3446424842174197E-3"/>
                  <c:y val="-0.22896438832963784"/>
                </c:manualLayout>
              </c:layout>
              <c:showVal val="1"/>
            </c:dLbl>
            <c:dLbl>
              <c:idx val="32"/>
              <c:layout>
                <c:manualLayout>
                  <c:x val="1.1691606381864681E-3"/>
                  <c:y val="-0.28905854867928782"/>
                </c:manualLayout>
              </c:layout>
              <c:showVal val="1"/>
            </c:dLbl>
            <c:dLbl>
              <c:idx val="33"/>
              <c:layout>
                <c:manualLayout>
                  <c:x val="-4.6147187497541474E-4"/>
                  <c:y val="-0.36521139622405202"/>
                </c:manualLayout>
              </c:layout>
              <c:showVal val="1"/>
            </c:dLbl>
            <c:spPr>
              <a:noFill/>
              <a:ln w="27548">
                <a:noFill/>
              </a:ln>
            </c:spPr>
            <c:txPr>
              <a:bodyPr/>
              <a:lstStyle/>
              <a:p>
                <a:pPr>
                  <a:defRPr sz="1247" b="1" i="0" u="none" strike="noStrike" baseline="0">
                    <a:solidFill>
                      <a:schemeClr val="tx1"/>
                    </a:solidFill>
                    <a:latin typeface="Times New Roman"/>
                    <a:ea typeface="Times New Roman"/>
                    <a:cs typeface="Times New Roman"/>
                  </a:defRPr>
                </a:pPr>
                <a:endParaRPr lang="en-US"/>
              </a:p>
            </c:txPr>
            <c:showVal val="1"/>
          </c:dLbls>
          <c:cat>
            <c:strRef>
              <c:f>Sheet1!$A$2:$A$7</c:f>
              <c:strCache>
                <c:ptCount val="6"/>
                <c:pt idx="0">
                  <c:v>2006-07</c:v>
                </c:pt>
                <c:pt idx="1">
                  <c:v>2007-08</c:v>
                </c:pt>
                <c:pt idx="2">
                  <c:v>2008-09</c:v>
                </c:pt>
                <c:pt idx="3">
                  <c:v>2009-10**</c:v>
                </c:pt>
                <c:pt idx="4">
                  <c:v>2010-11**</c:v>
                </c:pt>
                <c:pt idx="5">
                  <c:v>2011-12</c:v>
                </c:pt>
              </c:strCache>
            </c:strRef>
          </c:cat>
          <c:val>
            <c:numRef>
              <c:f>Sheet1!$B$2:$B$7</c:f>
              <c:numCache>
                <c:formatCode>0.0%</c:formatCode>
                <c:ptCount val="6"/>
                <c:pt idx="0">
                  <c:v>0.95200000000000062</c:v>
                </c:pt>
                <c:pt idx="1">
                  <c:v>1.042999999999997</c:v>
                </c:pt>
                <c:pt idx="2">
                  <c:v>1.0629999999999971</c:v>
                </c:pt>
                <c:pt idx="3">
                  <c:v>0.76600000000000146</c:v>
                </c:pt>
                <c:pt idx="4">
                  <c:v>0.80500000000000005</c:v>
                </c:pt>
                <c:pt idx="5">
                  <c:v>0.67400000000000193</c:v>
                </c:pt>
              </c:numCache>
            </c:numRef>
          </c:val>
        </c:ser>
        <c:axId val="108552960"/>
        <c:axId val="108554880"/>
      </c:areaChart>
      <c:catAx>
        <c:axId val="108552960"/>
        <c:scaling>
          <c:orientation val="minMax"/>
        </c:scaling>
        <c:axPos val="b"/>
        <c:title>
          <c:tx>
            <c:rich>
              <a:bodyPr/>
              <a:lstStyle/>
              <a:p>
                <a:pPr>
                  <a:defRPr sz="1518" b="1" i="0" u="none" strike="noStrike" baseline="0">
                    <a:solidFill>
                      <a:schemeClr val="tx1"/>
                    </a:solidFill>
                    <a:latin typeface="Times New Roman"/>
                    <a:ea typeface="Times New Roman"/>
                    <a:cs typeface="Times New Roman"/>
                  </a:defRPr>
                </a:pPr>
                <a:r>
                  <a:rPr lang="en-US" dirty="0">
                    <a:latin typeface="+mj-lt"/>
                  </a:rPr>
                  <a:t>Fiscal Year</a:t>
                </a:r>
              </a:p>
            </c:rich>
          </c:tx>
          <c:layout>
            <c:manualLayout>
              <c:xMode val="edge"/>
              <c:yMode val="edge"/>
              <c:x val="0.45465993027961332"/>
              <c:y val="0.9028079796734676"/>
            </c:manualLayout>
          </c:layout>
          <c:spPr>
            <a:noFill/>
            <a:ln w="27548">
              <a:noFill/>
            </a:ln>
          </c:spPr>
        </c:title>
        <c:numFmt formatCode="General" sourceLinked="1"/>
        <c:tickLblPos val="nextTo"/>
        <c:spPr>
          <a:ln w="3444">
            <a:solidFill>
              <a:schemeClr val="tx1"/>
            </a:solidFill>
            <a:prstDash val="solid"/>
          </a:ln>
        </c:spPr>
        <c:txPr>
          <a:bodyPr rot="-3780000" vert="horz"/>
          <a:lstStyle/>
          <a:p>
            <a:pPr>
              <a:defRPr sz="1085" b="1" i="0" u="none" strike="noStrike" baseline="0">
                <a:solidFill>
                  <a:srgbClr val="000080"/>
                </a:solidFill>
                <a:latin typeface="Times New Roman"/>
                <a:ea typeface="Times New Roman"/>
                <a:cs typeface="Times New Roman"/>
              </a:defRPr>
            </a:pPr>
            <a:endParaRPr lang="en-US"/>
          </a:p>
        </c:txPr>
        <c:crossAx val="108554880"/>
        <c:crossesAt val="0.5"/>
        <c:lblAlgn val="ctr"/>
        <c:lblOffset val="100"/>
        <c:tickLblSkip val="1"/>
        <c:tickMarkSkip val="1"/>
      </c:catAx>
      <c:valAx>
        <c:axId val="108554880"/>
        <c:scaling>
          <c:orientation val="minMax"/>
          <c:max val="1.1000000000000001"/>
          <c:min val="0.5"/>
        </c:scaling>
        <c:axPos val="l"/>
        <c:majorGridlines>
          <c:spPr>
            <a:ln w="13774">
              <a:solidFill>
                <a:srgbClr val="808080"/>
              </a:solidFill>
              <a:prstDash val="solid"/>
            </a:ln>
          </c:spPr>
        </c:majorGridlines>
        <c:numFmt formatCode="0%" sourceLinked="0"/>
        <c:majorTickMark val="none"/>
        <c:tickLblPos val="nextTo"/>
        <c:spPr>
          <a:ln w="3444">
            <a:solidFill>
              <a:schemeClr val="tx1"/>
            </a:solidFill>
            <a:prstDash val="solid"/>
          </a:ln>
        </c:spPr>
        <c:txPr>
          <a:bodyPr rot="0" vert="horz"/>
          <a:lstStyle/>
          <a:p>
            <a:pPr>
              <a:defRPr sz="1301" b="0" i="0" u="none" strike="noStrike" baseline="0">
                <a:solidFill>
                  <a:srgbClr val="000080"/>
                </a:solidFill>
                <a:latin typeface="Times New Roman"/>
                <a:ea typeface="Times New Roman"/>
                <a:cs typeface="Times New Roman"/>
              </a:defRPr>
            </a:pPr>
            <a:endParaRPr lang="en-US"/>
          </a:p>
        </c:txPr>
        <c:crossAx val="108552960"/>
        <c:crosses val="autoZero"/>
        <c:crossBetween val="midCat"/>
      </c:valAx>
      <c:spPr>
        <a:noFill/>
        <a:ln w="25400">
          <a:noFill/>
        </a:ln>
      </c:spPr>
    </c:plotArea>
    <c:plotVisOnly val="1"/>
    <c:dispBlanksAs val="zero"/>
  </c:chart>
  <c:spPr>
    <a:noFill/>
    <a:ln w="76200">
      <a:solidFill>
        <a:schemeClr val="accent3">
          <a:lumMod val="75000"/>
        </a:schemeClr>
      </a:solidFill>
    </a:ln>
  </c:spPr>
  <c:txPr>
    <a:bodyPr/>
    <a:lstStyle/>
    <a:p>
      <a:pPr>
        <a:defRPr sz="1952" b="1" i="0" u="none" strike="noStrike" baseline="0">
          <a:solidFill>
            <a:schemeClr val="tx1"/>
          </a:solidFill>
          <a:latin typeface="Times New Roman"/>
          <a:ea typeface="Times New Roman"/>
          <a:cs typeface="Times New Roman"/>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Enrollment</c:v>
                </c:pt>
              </c:strCache>
            </c:strRef>
          </c:tx>
          <c:cat>
            <c:strRef>
              <c:f>Sheet1!$A$2:$A$7</c:f>
              <c:strCache>
                <c:ptCount val="6"/>
                <c:pt idx="0">
                  <c:v>FY 2006</c:v>
                </c:pt>
                <c:pt idx="1">
                  <c:v>FY 2007</c:v>
                </c:pt>
                <c:pt idx="2">
                  <c:v>FY 2008</c:v>
                </c:pt>
                <c:pt idx="3">
                  <c:v>FY 2009</c:v>
                </c:pt>
                <c:pt idx="4">
                  <c:v>FY 2010</c:v>
                </c:pt>
                <c:pt idx="5">
                  <c:v>FY 2011</c:v>
                </c:pt>
              </c:strCache>
            </c:strRef>
          </c:cat>
          <c:val>
            <c:numRef>
              <c:f>Sheet1!$B$2:$B$7</c:f>
              <c:numCache>
                <c:formatCode>_(* #,##0_);_(* \(#,##0\);_(* "-"_);_(@_)</c:formatCode>
                <c:ptCount val="6"/>
                <c:pt idx="0">
                  <c:v>177230</c:v>
                </c:pt>
                <c:pt idx="1">
                  <c:v>195380</c:v>
                </c:pt>
                <c:pt idx="2">
                  <c:v>198016</c:v>
                </c:pt>
                <c:pt idx="3">
                  <c:v>207760</c:v>
                </c:pt>
                <c:pt idx="4">
                  <c:v>220583</c:v>
                </c:pt>
                <c:pt idx="5">
                  <c:v>225198</c:v>
                </c:pt>
              </c:numCache>
            </c:numRef>
          </c:val>
        </c:ser>
        <c:axId val="132222976"/>
        <c:axId val="132224512"/>
      </c:barChart>
      <c:catAx>
        <c:axId val="132222976"/>
        <c:scaling>
          <c:orientation val="minMax"/>
        </c:scaling>
        <c:axPos val="b"/>
        <c:tickLblPos val="nextTo"/>
        <c:crossAx val="132224512"/>
        <c:crosses val="autoZero"/>
        <c:auto val="1"/>
        <c:lblAlgn val="ctr"/>
        <c:lblOffset val="100"/>
      </c:catAx>
      <c:valAx>
        <c:axId val="132224512"/>
        <c:scaling>
          <c:orientation val="minMax"/>
          <c:max val="225000"/>
          <c:min val="100000"/>
        </c:scaling>
        <c:axPos val="l"/>
        <c:majorGridlines/>
        <c:numFmt formatCode="_(* #,##0_);_(* \(#,##0\);_(* &quot;-&quot;_);_(@_)" sourceLinked="1"/>
        <c:tickLblPos val="nextTo"/>
        <c:crossAx val="132222976"/>
        <c:crosses val="autoZero"/>
        <c:crossBetween val="between"/>
        <c:majorUnit val="25000"/>
      </c:valAx>
    </c:plotArea>
    <c:plotVisOnly val="1"/>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13882072032662585"/>
          <c:y val="5.047345725097642E-2"/>
          <c:w val="0.85037681053757486"/>
          <c:h val="0.81574661569261664"/>
        </c:manualLayout>
      </c:layout>
      <c:barChart>
        <c:barDir val="col"/>
        <c:grouping val="clustered"/>
        <c:ser>
          <c:idx val="0"/>
          <c:order val="0"/>
          <c:tx>
            <c:strRef>
              <c:f>Sheet1!$B$1</c:f>
              <c:strCache>
                <c:ptCount val="1"/>
                <c:pt idx="0">
                  <c:v>Column1</c:v>
                </c:pt>
              </c:strCache>
            </c:strRef>
          </c:tx>
          <c:cat>
            <c:strRef>
              <c:f>Sheet1!$A$2:$A$7</c:f>
              <c:strCache>
                <c:ptCount val="6"/>
                <c:pt idx="0">
                  <c:v>FY 2006</c:v>
                </c:pt>
                <c:pt idx="1">
                  <c:v>FY 2007</c:v>
                </c:pt>
                <c:pt idx="2">
                  <c:v>FY 2008</c:v>
                </c:pt>
                <c:pt idx="3">
                  <c:v>FY 2009</c:v>
                </c:pt>
                <c:pt idx="4">
                  <c:v>FY 2010</c:v>
                </c:pt>
                <c:pt idx="5">
                  <c:v>FY 2011</c:v>
                </c:pt>
              </c:strCache>
            </c:strRef>
          </c:cat>
          <c:val>
            <c:numRef>
              <c:f>Sheet1!$B$2:$B$7</c:f>
              <c:numCache>
                <c:formatCode>_(* #,##0_);_(* \(#,##0\);_(* "-"_);_(@_)</c:formatCode>
                <c:ptCount val="6"/>
                <c:pt idx="0">
                  <c:v>29897</c:v>
                </c:pt>
                <c:pt idx="1">
                  <c:v>30792</c:v>
                </c:pt>
                <c:pt idx="2">
                  <c:v>30555</c:v>
                </c:pt>
                <c:pt idx="3">
                  <c:v>33360</c:v>
                </c:pt>
                <c:pt idx="4">
                  <c:v>34904</c:v>
                </c:pt>
                <c:pt idx="5">
                  <c:v>38425</c:v>
                </c:pt>
              </c:numCache>
            </c:numRef>
          </c:val>
        </c:ser>
        <c:axId val="132214784"/>
        <c:axId val="132216320"/>
      </c:barChart>
      <c:catAx>
        <c:axId val="132214784"/>
        <c:scaling>
          <c:orientation val="minMax"/>
        </c:scaling>
        <c:axPos val="b"/>
        <c:tickLblPos val="nextTo"/>
        <c:crossAx val="132216320"/>
        <c:crosses val="autoZero"/>
        <c:auto val="1"/>
        <c:lblAlgn val="ctr"/>
        <c:lblOffset val="100"/>
      </c:catAx>
      <c:valAx>
        <c:axId val="132216320"/>
        <c:scaling>
          <c:orientation val="minMax"/>
        </c:scaling>
        <c:axPos val="l"/>
        <c:majorGridlines/>
        <c:numFmt formatCode="_(* #,##0_);_(* \(#,##0\);_(* &quot;-&quot;_);_(@_)" sourceLinked="1"/>
        <c:tickLblPos val="nextTo"/>
        <c:crossAx val="132214784"/>
        <c:crosses val="autoZero"/>
        <c:crossBetween val="between"/>
      </c:valAx>
    </c:plotArea>
    <c:plotVisOnly val="1"/>
  </c:chart>
  <c:txPr>
    <a:bodyPr/>
    <a:lstStyle/>
    <a:p>
      <a:pPr>
        <a:defRPr sz="1800"/>
      </a:pPr>
      <a:endParaRPr lang="en-US"/>
    </a:p>
  </c:txPr>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0.17593</cdr:x>
      <cdr:y>0.01684</cdr:y>
    </cdr:from>
    <cdr:to>
      <cdr:x>0.88889</cdr:x>
      <cdr:y>0.25254</cdr:y>
    </cdr:to>
    <cdr:sp macro="" textlink="">
      <cdr:nvSpPr>
        <cdr:cNvPr id="2" name="Up Arrow 1"/>
        <cdr:cNvSpPr/>
      </cdr:nvSpPr>
      <cdr:spPr>
        <a:xfrm xmlns:a="http://schemas.openxmlformats.org/drawingml/2006/main" rot="5400000">
          <a:off x="3848099" y="-2324098"/>
          <a:ext cx="1066803" cy="5867402"/>
        </a:xfrm>
        <a:prstGeom xmlns:a="http://schemas.openxmlformats.org/drawingml/2006/main" prst="upArrow">
          <a:avLst/>
        </a:prstGeom>
        <a:gradFill xmlns:a="http://schemas.openxmlformats.org/drawingml/2006/main" flip="none" rotWithShape="1">
          <a:gsLst>
            <a:gs pos="0">
              <a:srgbClr val="DDEBCF"/>
            </a:gs>
            <a:gs pos="50000">
              <a:srgbClr val="9CB86E"/>
            </a:gs>
            <a:gs pos="100000">
              <a:srgbClr val="156B13"/>
            </a:gs>
          </a:gsLst>
          <a:lin ang="16200000" scaled="1"/>
          <a:tileRect/>
        </a:gra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vert270" anchor="b" anchorCtr="1"/>
        <a:lstStyle xmlns:a="http://schemas.openxmlformats.org/drawingml/2006/main"/>
        <a:p xmlns:a="http://schemas.openxmlformats.org/drawingml/2006/main">
          <a:endParaRPr lang="en-US" dirty="0"/>
        </a:p>
      </cdr:txBody>
    </cdr:sp>
  </cdr:relSizeAnchor>
  <cdr:relSizeAnchor xmlns:cdr="http://schemas.openxmlformats.org/drawingml/2006/chartDrawing">
    <cdr:from>
      <cdr:x>0.26852</cdr:x>
      <cdr:y>0.05051</cdr:y>
    </cdr:from>
    <cdr:to>
      <cdr:x>0.5463</cdr:x>
      <cdr:y>0.2357</cdr:y>
    </cdr:to>
    <cdr:sp macro="" textlink="">
      <cdr:nvSpPr>
        <cdr:cNvPr id="3" name="TextBox 2"/>
        <cdr:cNvSpPr txBox="1"/>
      </cdr:nvSpPr>
      <cdr:spPr>
        <a:xfrm xmlns:a="http://schemas.openxmlformats.org/drawingml/2006/main" rot="5400000">
          <a:off x="2933717" y="-495317"/>
          <a:ext cx="838185" cy="2286019"/>
        </a:xfrm>
        <a:prstGeom xmlns:a="http://schemas.openxmlformats.org/drawingml/2006/main" prst="rect">
          <a:avLst/>
        </a:prstGeom>
      </cdr:spPr>
      <cdr:txBody>
        <a:bodyPr xmlns:a="http://schemas.openxmlformats.org/drawingml/2006/main" vertOverflow="clip" vert="vert270" wrap="square" rtlCol="0" anchor="ctr" anchorCtr="1"/>
        <a:lstStyle xmlns:a="http://schemas.openxmlformats.org/drawingml/2006/main"/>
        <a:p xmlns:a="http://schemas.openxmlformats.org/drawingml/2006/main">
          <a:r>
            <a:rPr lang="en-US" sz="2400" dirty="0" smtClean="0"/>
            <a:t>28% Increase</a:t>
          </a:r>
          <a:endParaRPr lang="en-US" sz="24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6542BE5-62C9-4394-9D27-E5FFE2DA0801}" type="datetimeFigureOut">
              <a:rPr lang="en-US" smtClean="0"/>
              <a:pPr/>
              <a:t>9/28/2011</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52225A4-7658-4038-AB1E-37E6E27F24A8}"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smtClean="0">
                <a:latin typeface="+mn-lt"/>
              </a:defRPr>
            </a:lvl1pPr>
          </a:lstStyle>
          <a:p>
            <a:pPr>
              <a:defRPr/>
            </a:pPr>
            <a:fld id="{BA73CDCA-4FCA-4C72-AF35-B8E3F2FFCA15}" type="datetimeFigureOut">
              <a:rPr lang="en-US"/>
              <a:pPr>
                <a:defRPr/>
              </a:pPr>
              <a:t>9/28/2011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smtClean="0">
                <a:latin typeface="+mn-lt"/>
              </a:defRPr>
            </a:lvl1pPr>
          </a:lstStyle>
          <a:p>
            <a:pPr>
              <a:defRPr/>
            </a:pPr>
            <a:fld id="{0F586E44-8F88-4CF2-AEA3-5379AEBE3BE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Lot</a:t>
            </a:r>
            <a:r>
              <a:rPr lang="en-US" baseline="0" dirty="0" smtClean="0"/>
              <a:t>s of input on the formula</a:t>
            </a:r>
          </a:p>
          <a:p>
            <a:pPr>
              <a:spcBef>
                <a:spcPct val="0"/>
              </a:spcBef>
            </a:pPr>
            <a:endParaRPr lang="en-US" baseline="0" dirty="0" smtClean="0"/>
          </a:p>
          <a:p>
            <a:pPr>
              <a:spcBef>
                <a:spcPct val="0"/>
              </a:spcBef>
            </a:pPr>
            <a:r>
              <a:rPr lang="en-US" baseline="0" dirty="0" smtClean="0"/>
              <a:t>Worked with Management Boards and the Administration</a:t>
            </a:r>
          </a:p>
          <a:p>
            <a:pPr>
              <a:spcBef>
                <a:spcPct val="0"/>
              </a:spcBef>
            </a:pPr>
            <a:endParaRPr lang="en-US" baseline="0" dirty="0" smtClean="0"/>
          </a:p>
          <a:p>
            <a:pPr>
              <a:spcBef>
                <a:spcPct val="0"/>
              </a:spcBef>
            </a:pPr>
            <a:r>
              <a:rPr lang="en-US" baseline="0" dirty="0" smtClean="0"/>
              <a:t>Simplify by aligning with GRAD Act</a:t>
            </a: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E2E65F-D46A-41E6-ADE5-456D01899EF5}" type="slidenum">
              <a:rPr lang="en-US"/>
              <a:pPr fontAlgn="base">
                <a:spcBef>
                  <a:spcPct val="0"/>
                </a:spcBef>
                <a:spcAft>
                  <a:spcPct val="0"/>
                </a:spcAft>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61" name="Rectangle 7"/>
          <p:cNvSpPr>
            <a:spLocks noGrp="1" noChangeArrowheads="1"/>
          </p:cNvSpPr>
          <p:nvPr>
            <p:ph type="sldNum" sz="quarter" idx="5"/>
          </p:nvPr>
        </p:nvSpPr>
        <p:spPr>
          <a:noFill/>
        </p:spPr>
        <p:txBody>
          <a:bodyPr/>
          <a:lstStyle/>
          <a:p>
            <a:fld id="{719474E0-3282-4CBC-9923-E05143A43A53}" type="slidenum">
              <a:rPr lang="en-US" smtClean="0">
                <a:latin typeface="Arial" pitchFamily="34" charset="0"/>
              </a:rPr>
              <a:pPr/>
              <a:t>12</a:t>
            </a:fld>
            <a:endParaRPr lang="en-US" dirty="0" smtClean="0">
              <a:latin typeface="Arial" pitchFamily="34" charset="0"/>
            </a:endParaRPr>
          </a:p>
        </p:txBody>
      </p:sp>
      <p:sp>
        <p:nvSpPr>
          <p:cNvPr id="2140162" name="Rectangle 2"/>
          <p:cNvSpPr>
            <a:spLocks noGrp="1" noRot="1" noChangeAspect="1" noChangeArrowheads="1" noTextEdit="1"/>
          </p:cNvSpPr>
          <p:nvPr>
            <p:ph type="sldImg"/>
          </p:nvPr>
        </p:nvSpPr>
        <p:spPr>
          <a:xfrm>
            <a:off x="1177925" y="688975"/>
            <a:ext cx="4687888" cy="3516313"/>
          </a:xfrm>
          <a:ln/>
        </p:spPr>
      </p:sp>
      <p:sp>
        <p:nvSpPr>
          <p:cNvPr id="2140163" name="Rectangle 3"/>
          <p:cNvSpPr>
            <a:spLocks noGrp="1" noChangeArrowheads="1"/>
          </p:cNvSpPr>
          <p:nvPr>
            <p:ph type="body" idx="1"/>
          </p:nvPr>
        </p:nvSpPr>
        <p:spPr>
          <a:xfrm>
            <a:off x="917647" y="4433587"/>
            <a:ext cx="5203710" cy="4204673"/>
          </a:xfrm>
          <a:noFill/>
          <a:ln/>
        </p:spPr>
        <p:txBody>
          <a:bodyPr lIns="91559" tIns="45778" rIns="91559" bIns="45778"/>
          <a:lstStyle/>
          <a:p>
            <a:pPr eaLnBrk="1" hangingPunct="1"/>
            <a:r>
              <a:rPr lang="en-US" sz="2000" dirty="0">
                <a:latin typeface="Arial" pitchFamily="34" charset="0"/>
              </a:rPr>
              <a:t>A clear depiction of Louisiana’s funding history.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C77FD6-53D6-4107-AA53-26067D2E8C1C}" type="slidenum">
              <a:rPr lang="en-US"/>
              <a:pPr fontAlgn="base">
                <a:spcBef>
                  <a:spcPct val="0"/>
                </a:spcBef>
                <a:spcAft>
                  <a:spcPct val="0"/>
                </a:spcAft>
              </a:pPr>
              <a:t>13</a:t>
            </a:fld>
            <a:endParaRPr lang="en-US" dirty="0"/>
          </a:p>
        </p:txBody>
      </p:sp>
      <p:sp>
        <p:nvSpPr>
          <p:cNvPr id="39939"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39940" name="Rectangle 5"/>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a:t>
            </a:r>
            <a:r>
              <a:rPr lang="en-US" baseline="0" dirty="0" smtClean="0"/>
              <a:t> FY 11-12</a:t>
            </a:r>
          </a:p>
          <a:p>
            <a:pPr>
              <a:spcBef>
                <a:spcPct val="0"/>
              </a:spcBef>
            </a:pPr>
            <a:endParaRPr lang="en-US" baseline="0" dirty="0" smtClean="0"/>
          </a:p>
          <a:p>
            <a:pPr>
              <a:spcBef>
                <a:spcPct val="0"/>
              </a:spcBef>
            </a:pPr>
            <a:r>
              <a:rPr lang="en-US" baseline="0" dirty="0" smtClean="0"/>
              <a:t>Total Formula Base = $699m</a:t>
            </a:r>
          </a:p>
          <a:p>
            <a:pPr>
              <a:spcBef>
                <a:spcPct val="0"/>
              </a:spcBef>
            </a:pPr>
            <a:endParaRPr lang="en-US" baseline="0" dirty="0" smtClean="0"/>
          </a:p>
          <a:p>
            <a:pPr>
              <a:spcBef>
                <a:spcPct val="0"/>
              </a:spcBef>
            </a:pPr>
            <a:r>
              <a:rPr lang="en-US" baseline="0" dirty="0" smtClean="0"/>
              <a:t>15% performance = $105m</a:t>
            </a:r>
          </a:p>
          <a:p>
            <a:pPr>
              <a:spcBef>
                <a:spcPct val="0"/>
              </a:spcBef>
            </a:pPr>
            <a:endParaRPr lang="en-US" baseline="0" dirty="0" smtClean="0"/>
          </a:p>
          <a:p>
            <a:pPr>
              <a:spcBef>
                <a:spcPct val="0"/>
              </a:spcBef>
            </a:pPr>
            <a:r>
              <a:rPr lang="en-US" baseline="0" dirty="0" smtClean="0"/>
              <a:t>85% to be allocated based on the cost formula = $594m</a:t>
            </a:r>
          </a:p>
          <a:p>
            <a:pPr>
              <a:spcBef>
                <a:spcPct val="0"/>
              </a:spcBef>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274AB9-EB30-4112-B39C-780C8B783432}" type="slidenum">
              <a:rPr lang="en-US"/>
              <a:pPr fontAlgn="base">
                <a:spcBef>
                  <a:spcPct val="0"/>
                </a:spcBef>
                <a:spcAft>
                  <a:spcPct val="0"/>
                </a:spcAft>
              </a:pPr>
              <a:t>14</a:t>
            </a:fld>
            <a:endParaRPr lang="en-US" dirty="0"/>
          </a:p>
        </p:txBody>
      </p:sp>
      <p:sp>
        <p:nvSpPr>
          <p:cNvPr id="41987"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5" name="Notes Placeholder 4"/>
          <p:cNvSpPr>
            <a:spLocks noGrp="1"/>
          </p:cNvSpPr>
          <p:nvPr>
            <p:ph type="body" idx="1"/>
          </p:nvPr>
        </p:nvSpPr>
        <p:spPr/>
        <p:txBody>
          <a:bodyPr/>
          <a:lstStyle/>
          <a:p>
            <a:pPr fontAlgn="auto">
              <a:spcBef>
                <a:spcPts val="0"/>
              </a:spcBef>
              <a:spcAft>
                <a:spcPts val="0"/>
              </a:spcAft>
              <a:defRPr/>
            </a:pPr>
            <a:r>
              <a:rPr lang="en-US" dirty="0" smtClean="0"/>
              <a:t>Steps:</a:t>
            </a:r>
          </a:p>
          <a:p>
            <a:pPr marL="228573" indent="-228573" fontAlgn="auto">
              <a:spcBef>
                <a:spcPts val="0"/>
              </a:spcBef>
              <a:spcAft>
                <a:spcPts val="0"/>
              </a:spcAft>
              <a:buFontTx/>
              <a:buAutoNum type="arabicPeriod"/>
              <a:defRPr/>
            </a:pPr>
            <a:r>
              <a:rPr lang="en-US" dirty="0" smtClean="0"/>
              <a:t>Update SREB peer data</a:t>
            </a:r>
          </a:p>
          <a:p>
            <a:pPr marL="228573" indent="-228573" fontAlgn="auto">
              <a:spcBef>
                <a:spcPts val="0"/>
              </a:spcBef>
              <a:spcAft>
                <a:spcPts val="0"/>
              </a:spcAft>
              <a:buFontTx/>
              <a:buAutoNum type="arabicPeriod"/>
              <a:defRPr/>
            </a:pPr>
            <a:r>
              <a:rPr lang="en-US" dirty="0" smtClean="0"/>
              <a:t>Update LA institutional data</a:t>
            </a:r>
          </a:p>
          <a:p>
            <a:pPr marL="228573" indent="-228573" fontAlgn="auto">
              <a:spcBef>
                <a:spcPts val="0"/>
              </a:spcBef>
              <a:spcAft>
                <a:spcPts val="0"/>
              </a:spcAft>
              <a:buFontTx/>
              <a:buAutoNum type="arabicPeriod"/>
              <a:defRPr/>
            </a:pPr>
            <a:r>
              <a:rPr lang="en-US" dirty="0" smtClean="0"/>
              <a:t>Calculate the cost of faculty needed to cover campus student credit hours (25:1) across the various disciplines (end of course)</a:t>
            </a:r>
          </a:p>
          <a:p>
            <a:pPr marL="228573" indent="-228573" fontAlgn="auto">
              <a:spcBef>
                <a:spcPts val="0"/>
              </a:spcBef>
              <a:spcAft>
                <a:spcPts val="0"/>
              </a:spcAft>
              <a:buFontTx/>
              <a:buAutoNum type="arabicPeriod"/>
              <a:defRPr/>
            </a:pPr>
            <a:r>
              <a:rPr lang="en-US" dirty="0" smtClean="0"/>
              <a:t>Apply a academic support factor</a:t>
            </a:r>
          </a:p>
          <a:p>
            <a:pPr marL="228573" indent="-228573" fontAlgn="auto">
              <a:spcBef>
                <a:spcPts val="0"/>
              </a:spcBef>
              <a:spcAft>
                <a:spcPts val="0"/>
              </a:spcAft>
              <a:buFontTx/>
              <a:buAutoNum type="arabicPeriod"/>
              <a:defRPr/>
            </a:pPr>
            <a:r>
              <a:rPr lang="en-US" dirty="0" smtClean="0"/>
              <a:t>Apply a general support factor</a:t>
            </a:r>
          </a:p>
          <a:p>
            <a:pPr marL="228573" indent="-228573" fontAlgn="auto">
              <a:spcBef>
                <a:spcPts val="0"/>
              </a:spcBef>
              <a:spcAft>
                <a:spcPts val="0"/>
              </a:spcAft>
              <a:buFontTx/>
              <a:buAutoNum type="arabicPeriod"/>
              <a:defRPr/>
            </a:pPr>
            <a:r>
              <a:rPr lang="en-US" dirty="0" smtClean="0"/>
              <a:t>Add funding for physical plant.  $6.75 per net academic and support square foot American</a:t>
            </a:r>
            <a:r>
              <a:rPr lang="en-US" baseline="0" dirty="0" smtClean="0"/>
              <a:t> Physical Plant Assoc </a:t>
            </a:r>
            <a:r>
              <a:rPr lang="en-US" dirty="0" smtClean="0"/>
              <a:t>(APPA)</a:t>
            </a:r>
          </a:p>
          <a:p>
            <a:pPr marL="228573" indent="-228573" fontAlgn="auto">
              <a:spcBef>
                <a:spcPts val="0"/>
              </a:spcBef>
              <a:spcAft>
                <a:spcPts val="0"/>
              </a:spcAft>
              <a:buFontTx/>
              <a:buAutoNum type="arabicPeriod"/>
              <a:defRPr/>
            </a:pPr>
            <a:endParaRPr lang="en-US" dirty="0" smtClean="0"/>
          </a:p>
          <a:p>
            <a:pPr marL="228573" indent="-228573" fontAlgn="auto">
              <a:spcBef>
                <a:spcPts val="0"/>
              </a:spcBef>
              <a:spcAft>
                <a:spcPts val="0"/>
              </a:spcAft>
              <a:buFontTx/>
              <a:buNone/>
              <a:defRPr/>
            </a:pPr>
            <a:r>
              <a:rPr lang="en-US" dirty="0" smtClean="0"/>
              <a:t>HBCU</a:t>
            </a:r>
            <a:r>
              <a:rPr lang="en-US" baseline="0" dirty="0" smtClean="0"/>
              <a:t> Example states moving to end of course = TX-Praire View; Ohio – Central State</a:t>
            </a:r>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274AB9-EB30-4112-B39C-780C8B783432}" type="slidenum">
              <a:rPr lang="en-US"/>
              <a:pPr fontAlgn="base">
                <a:spcBef>
                  <a:spcPct val="0"/>
                </a:spcBef>
                <a:spcAft>
                  <a:spcPct val="0"/>
                </a:spcAft>
              </a:pPr>
              <a:t>15</a:t>
            </a:fld>
            <a:endParaRPr lang="en-US" dirty="0"/>
          </a:p>
        </p:txBody>
      </p:sp>
      <p:sp>
        <p:nvSpPr>
          <p:cNvPr id="41987"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5" name="Notes Placeholder 4"/>
          <p:cNvSpPr>
            <a:spLocks noGrp="1"/>
          </p:cNvSpPr>
          <p:nvPr>
            <p:ph type="body" idx="1"/>
          </p:nvPr>
        </p:nvSpPr>
        <p:spPr/>
        <p:txBody>
          <a:bodyPr/>
          <a:lstStyle/>
          <a:p>
            <a:pPr fontAlgn="auto">
              <a:spcBef>
                <a:spcPts val="0"/>
              </a:spcBef>
              <a:spcAft>
                <a:spcPts val="0"/>
              </a:spcAft>
              <a:defRPr/>
            </a:pP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19BF0F-A502-4EAC-B1E5-753BD6D70B13}" type="slidenum">
              <a:rPr lang="en-US"/>
              <a:pPr fontAlgn="base">
                <a:spcBef>
                  <a:spcPct val="0"/>
                </a:spcBef>
                <a:spcAft>
                  <a:spcPct val="0"/>
                </a:spcAft>
              </a:pPr>
              <a:t>16</a:t>
            </a:fld>
            <a:endParaRPr lang="en-US" dirty="0"/>
          </a:p>
        </p:txBody>
      </p:sp>
      <p:sp>
        <p:nvSpPr>
          <p:cNvPr id="44035"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44036" name="Rectangle 5"/>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dirty="0" smtClean="0"/>
              <a:t>Total Funds Approach</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BD8DA9-E37C-4F4A-8591-76B1E6F0BF00}" type="slidenum">
              <a:rPr lang="en-US"/>
              <a:pPr fontAlgn="base">
                <a:spcBef>
                  <a:spcPct val="0"/>
                </a:spcBef>
                <a:spcAft>
                  <a:spcPct val="0"/>
                </a:spcAft>
              </a:pPr>
              <a:t>17</a:t>
            </a:fld>
            <a:endParaRPr lang="en-US" dirty="0"/>
          </a:p>
        </p:txBody>
      </p:sp>
      <p:sp>
        <p:nvSpPr>
          <p:cNvPr id="46083"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5" name="Notes Placeholder 4"/>
          <p:cNvSpPr>
            <a:spLocks noGrp="1"/>
          </p:cNvSpPr>
          <p:nvPr>
            <p:ph type="body" idx="1"/>
          </p:nvPr>
        </p:nvSpPr>
        <p:spPr/>
        <p:txBody>
          <a:bodyPr>
            <a:normAutofit/>
          </a:bodyPr>
          <a:lstStyle/>
          <a:p>
            <a:r>
              <a:rPr lang="en-US" dirty="0" smtClean="0"/>
              <a:t>2-year</a:t>
            </a:r>
            <a:r>
              <a:rPr lang="en-US" baseline="0" dirty="0" smtClean="0"/>
              <a:t> v 4-year balance compared to SREB</a:t>
            </a:r>
          </a:p>
          <a:p>
            <a:r>
              <a:rPr lang="en-US" dirty="0" smtClean="0"/>
              <a:t>Stop</a:t>
            </a:r>
            <a:r>
              <a:rPr lang="en-US" baseline="0" dirty="0" smtClean="0"/>
              <a:t> loss – currently 4%</a:t>
            </a:r>
          </a:p>
          <a:p>
            <a:endParaRPr lang="en-US" baseline="0" dirty="0" smtClean="0"/>
          </a:p>
          <a:p>
            <a:r>
              <a:rPr lang="en-US" baseline="0" dirty="0" smtClean="0"/>
              <a:t>Continue to evaluate alignment with grad act</a:t>
            </a:r>
          </a:p>
          <a:p>
            <a:endParaRPr lang="en-US" baseline="0" dirty="0" smtClean="0"/>
          </a:p>
          <a:p>
            <a:r>
              <a:rPr lang="en-US" baseline="0" dirty="0" smtClean="0"/>
              <a:t>What is performance at the LTC?  Could end of course be a measure?</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Since mid-year 2008-09, postsecondary education institutions have made expenditure budget reductions seven (7) times (four (4) mid-year reductions, and three (3) July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reductions</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each of the</a:t>
            </a:r>
            <a:r>
              <a:rPr lang="en-US" sz="1200" kern="1200" baseline="0" dirty="0" smtClean="0">
                <a:solidFill>
                  <a:schemeClr val="tx1"/>
                </a:solidFill>
                <a:latin typeface="+mn-lt"/>
                <a:ea typeface="+mn-ea"/>
                <a:cs typeface="+mn-cs"/>
              </a:rPr>
              <a:t> last 3 years, unfunded mandated costs have been around $60m.  These cost increases are cumulative.  So HIED has absorbed between 180 and 200m in increased costs.</a:t>
            </a:r>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18</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Since mid-year 2008-09, postsecondary education institutions have made expenditure budget reductions seven (7) times (four (4) mid-year reductions, and three (3) July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reductions</a:t>
            </a:r>
          </a:p>
          <a:p>
            <a:endParaRPr lang="en-US" sz="1200" kern="120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For each of the</a:t>
            </a:r>
            <a:r>
              <a:rPr lang="en-US" sz="1200" kern="1200" baseline="0" dirty="0" smtClean="0">
                <a:solidFill>
                  <a:schemeClr val="tx1"/>
                </a:solidFill>
                <a:latin typeface="+mn-lt"/>
                <a:ea typeface="+mn-ea"/>
                <a:cs typeface="+mn-cs"/>
              </a:rPr>
              <a:t> last 3 years, unfunded mandated costs have been around $60m.  These cost increases are cumulative.  So HIED has absorbed between 180 and 200m in increased costs.</a:t>
            </a:r>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19</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2006=177,230</a:t>
            </a:r>
          </a:p>
          <a:p>
            <a:r>
              <a:rPr lang="en-US" dirty="0" smtClean="0"/>
              <a:t>2011=225,198</a:t>
            </a:r>
          </a:p>
          <a:p>
            <a:endParaRPr lang="en-US" dirty="0" smtClean="0"/>
          </a:p>
          <a:p>
            <a:r>
              <a:rPr lang="en-US" dirty="0" smtClean="0"/>
              <a:t>Increase</a:t>
            </a:r>
            <a:r>
              <a:rPr lang="en-US" baseline="0" dirty="0" smtClean="0"/>
              <a:t> of  47,967 or 27%</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2006=29,897</a:t>
            </a:r>
          </a:p>
          <a:p>
            <a:r>
              <a:rPr lang="en-US" baseline="0" dirty="0" smtClean="0"/>
              <a:t>2011=38,425</a:t>
            </a:r>
          </a:p>
          <a:p>
            <a:endParaRPr lang="en-US" baseline="0" dirty="0" smtClean="0"/>
          </a:p>
          <a:p>
            <a:r>
              <a:rPr lang="en-US" baseline="0" dirty="0" smtClean="0"/>
              <a:t>Increase of 8,528 or 28%</a:t>
            </a:r>
          </a:p>
          <a:p>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22</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rtl="0" eaLnBrk="1" fontAlgn="ctr" latinLnBrk="0" hangingPunct="1"/>
            <a:r>
              <a:rPr lang="en-US" sz="1200" b="1" i="0" u="none" strike="noStrike" kern="1200" dirty="0" smtClean="0">
                <a:solidFill>
                  <a:schemeClr val="tx1"/>
                </a:solidFill>
                <a:latin typeface="+mn-lt"/>
                <a:ea typeface="+mn-ea"/>
                <a:cs typeface="+mn-cs"/>
              </a:rPr>
              <a:t>October</a:t>
            </a:r>
          </a:p>
          <a:p>
            <a:pPr rtl="0" eaLnBrk="1" fontAlgn="ctr" latinLnBrk="0" hangingPunct="1"/>
            <a:r>
              <a:rPr lang="en-US" sz="1200" b="1" i="0" u="none" strike="noStrike" kern="1200" dirty="0" smtClean="0">
                <a:solidFill>
                  <a:schemeClr val="tx1"/>
                </a:solidFill>
                <a:latin typeface="+mn-lt"/>
                <a:ea typeface="+mn-ea"/>
                <a:cs typeface="+mn-cs"/>
              </a:rPr>
              <a:t>Board of Regents (BoR) staff collect and update data for formula funding model</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Systems/Campuses prepare “New and Expanded Needs” request for State Office of Planning and Budget (OPB)</a:t>
            </a:r>
          </a:p>
          <a:p>
            <a:pPr rtl="0" eaLnBrk="1" fontAlgn="auto" latinLnBrk="0" hangingPunct="1"/>
            <a:endParaRPr lang="en-US" sz="1200" b="1" i="0" u="none" strike="noStrike" kern="1200" dirty="0" smtClean="0">
              <a:solidFill>
                <a:schemeClr val="tx1"/>
              </a:solidFill>
              <a:latin typeface="+mn-lt"/>
              <a:ea typeface="+mn-ea"/>
              <a:cs typeface="+mn-cs"/>
            </a:endParaRPr>
          </a:p>
          <a:p>
            <a:pPr rtl="0" eaLnBrk="1" fontAlgn="auto" latinLnBrk="0" hangingPunct="1"/>
            <a:r>
              <a:rPr lang="en-US" sz="1200" b="1" i="0" u="none" strike="noStrike" kern="1200" dirty="0" smtClean="0">
                <a:solidFill>
                  <a:schemeClr val="tx1"/>
                </a:solidFill>
                <a:latin typeface="+mn-lt"/>
                <a:ea typeface="+mn-ea"/>
                <a:cs typeface="+mn-cs"/>
              </a:rPr>
              <a:t>November</a:t>
            </a:r>
          </a:p>
          <a:p>
            <a:pPr rtl="0" eaLnBrk="1" fontAlgn="ctr" latinLnBrk="0" hangingPunct="1"/>
            <a:r>
              <a:rPr lang="en-US" sz="1200" b="1" i="0" u="none" strike="noStrike" kern="1200" dirty="0" smtClean="0">
                <a:solidFill>
                  <a:schemeClr val="tx1"/>
                </a:solidFill>
                <a:latin typeface="+mn-lt"/>
                <a:ea typeface="+mn-ea"/>
                <a:cs typeface="+mn-cs"/>
              </a:rPr>
              <a:t>Official Budget Request due to the Division of Administration (DoA)</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Board of Regents submits a full formula request for “formula institutions”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Non-formula institutions (Boards, Pennington, etc.) submit their official Budget Request to the Division of Administration using OPB forms.</a:t>
            </a:r>
            <a:endParaRPr lang="en-US" sz="1200" b="0" i="0" u="none" strike="noStrike" kern="1200" dirty="0" smtClean="0">
              <a:solidFill>
                <a:schemeClr val="tx1"/>
              </a:solidFill>
              <a:latin typeface="+mn-lt"/>
              <a:ea typeface="+mn-ea"/>
              <a:cs typeface="+mn-cs"/>
            </a:endParaRPr>
          </a:p>
          <a:p>
            <a:pPr rtl="0" eaLnBrk="1" fontAlgn="auto" latinLnBrk="0" hangingPunct="1"/>
            <a:endParaRPr lang="en-US" sz="1200" b="1" i="0" u="none" strike="noStrike" kern="1200" dirty="0" smtClean="0">
              <a:solidFill>
                <a:schemeClr val="tx1"/>
              </a:solidFill>
              <a:latin typeface="+mn-lt"/>
              <a:ea typeface="+mn-ea"/>
              <a:cs typeface="+mn-cs"/>
            </a:endParaRPr>
          </a:p>
          <a:p>
            <a:pPr rtl="0" eaLnBrk="1" fontAlgn="auto" latinLnBrk="0" hangingPunct="1"/>
            <a:r>
              <a:rPr lang="en-US" sz="1200" b="1" i="0" u="none" strike="noStrike" kern="1200" dirty="0" smtClean="0">
                <a:solidFill>
                  <a:schemeClr val="tx1"/>
                </a:solidFill>
                <a:latin typeface="+mn-lt"/>
                <a:ea typeface="+mn-ea"/>
                <a:cs typeface="+mn-cs"/>
              </a:rPr>
              <a:t>February - March</a:t>
            </a:r>
          </a:p>
          <a:p>
            <a:pPr rtl="0" eaLnBrk="1" fontAlgn="auto" latinLnBrk="0" hangingPunct="1"/>
            <a:r>
              <a:rPr lang="en-US" sz="1200" b="1" i="0" u="none" strike="noStrike" kern="1200" dirty="0" smtClean="0">
                <a:solidFill>
                  <a:schemeClr val="tx1"/>
                </a:solidFill>
                <a:latin typeface="+mn-lt"/>
                <a:ea typeface="+mn-ea"/>
                <a:cs typeface="+mn-cs"/>
              </a:rPr>
              <a:t>Governor’s Executive Budget is presented to the Joint Legislative Committee on Budget (JLCB)</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Board of Regents approves their preliminary system/campus level budget distribution based on the funding formula</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March 15</a:t>
            </a:r>
            <a:r>
              <a:rPr lang="en-US" sz="1200" b="1" i="0" u="none" strike="noStrike" kern="1200" baseline="30000" dirty="0" smtClean="0">
                <a:solidFill>
                  <a:schemeClr val="tx1"/>
                </a:solidFill>
                <a:latin typeface="+mn-lt"/>
                <a:ea typeface="+mn-ea"/>
                <a:cs typeface="+mn-cs"/>
              </a:rPr>
              <a:t>th</a:t>
            </a:r>
            <a:r>
              <a:rPr lang="en-US" sz="1200" b="1" i="0" u="none" strike="noStrike" kern="1200" dirty="0" smtClean="0">
                <a:solidFill>
                  <a:schemeClr val="tx1"/>
                </a:solidFill>
                <a:latin typeface="+mn-lt"/>
                <a:ea typeface="+mn-ea"/>
                <a:cs typeface="+mn-cs"/>
              </a:rPr>
              <a:t> – system/campus level budget distribution officially transmitted to legislative committees (Senate Finance, Senate Education, House Appropriations, House Education)</a:t>
            </a:r>
            <a:endParaRPr lang="en-US" sz="1200" b="0" i="0" u="none" strike="noStrike" kern="1200" dirty="0" smtClean="0">
              <a:solidFill>
                <a:schemeClr val="tx1"/>
              </a:solidFill>
              <a:latin typeface="+mn-lt"/>
              <a:ea typeface="+mn-ea"/>
              <a:cs typeface="+mn-cs"/>
            </a:endParaRPr>
          </a:p>
          <a:p>
            <a:pPr rtl="0" eaLnBrk="1" fontAlgn="ctr" latinLnBrk="0" hangingPunct="1"/>
            <a:endParaRPr lang="en-US" sz="1200" b="1"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June - July</a:t>
            </a:r>
          </a:p>
          <a:p>
            <a:pPr rtl="0" eaLnBrk="1" fontAlgn="ctr" latinLnBrk="0" hangingPunct="1"/>
            <a:r>
              <a:rPr lang="en-US" sz="1200" b="1" i="0" u="none" strike="noStrike" kern="1200" dirty="0" smtClean="0">
                <a:solidFill>
                  <a:schemeClr val="tx1"/>
                </a:solidFill>
                <a:latin typeface="+mn-lt"/>
                <a:ea typeface="+mn-ea"/>
                <a:cs typeface="+mn-cs"/>
              </a:rPr>
              <a:t>Legislature adjourns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Appropriation letters sent to management boards for allocation to campuses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Campuses begin work on detailed budget plans</a:t>
            </a:r>
            <a:endParaRPr lang="en-US" sz="1200" b="0" i="0" u="none" strike="noStrike" kern="1200" dirty="0" smtClean="0">
              <a:solidFill>
                <a:schemeClr val="tx1"/>
              </a:solidFill>
              <a:latin typeface="+mn-lt"/>
              <a:ea typeface="+mn-ea"/>
              <a:cs typeface="+mn-cs"/>
            </a:endParaRPr>
          </a:p>
          <a:p>
            <a:pPr rtl="0" eaLnBrk="1" fontAlgn="ctr" latinLnBrk="0" hangingPunct="1"/>
            <a:endParaRPr lang="en-US" sz="1200" b="0" i="0" u="none" strike="noStrike" kern="1200" dirty="0" smtClean="0">
              <a:solidFill>
                <a:schemeClr val="tx1"/>
              </a:solidFill>
              <a:latin typeface="+mn-lt"/>
              <a:ea typeface="+mn-ea"/>
              <a:cs typeface="+mn-cs"/>
            </a:endParaRPr>
          </a:p>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pPr rtl="0" eaLnBrk="1" fontAlgn="ctr" latinLnBrk="0" hangingPunct="1"/>
            <a:r>
              <a:rPr lang="en-US" sz="1200" b="1" i="0" u="none" strike="noStrike" kern="1200" dirty="0" smtClean="0">
                <a:solidFill>
                  <a:schemeClr val="tx1"/>
                </a:solidFill>
                <a:latin typeface="+mn-lt"/>
                <a:ea typeface="+mn-ea"/>
                <a:cs typeface="+mn-cs"/>
              </a:rPr>
              <a:t>October</a:t>
            </a:r>
          </a:p>
          <a:p>
            <a:pPr rtl="0" eaLnBrk="1" fontAlgn="ctr" latinLnBrk="0" hangingPunct="1"/>
            <a:r>
              <a:rPr lang="en-US" sz="1200" b="1" i="0" u="none" strike="noStrike" kern="1200" dirty="0" smtClean="0">
                <a:solidFill>
                  <a:schemeClr val="tx1"/>
                </a:solidFill>
                <a:latin typeface="+mn-lt"/>
                <a:ea typeface="+mn-ea"/>
                <a:cs typeface="+mn-cs"/>
              </a:rPr>
              <a:t>Board of Regents (BoR) staff collect and update data for formula funding model</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Systems/Campuses prepare “New and Expanded Needs” request for State Office of Planning and Budget (OPB)</a:t>
            </a:r>
          </a:p>
          <a:p>
            <a:pPr rtl="0" eaLnBrk="1" fontAlgn="auto" latinLnBrk="0" hangingPunct="1"/>
            <a:endParaRPr lang="en-US" sz="1200" b="1" i="0" u="none" strike="noStrike" kern="1200" dirty="0" smtClean="0">
              <a:solidFill>
                <a:schemeClr val="tx1"/>
              </a:solidFill>
              <a:latin typeface="+mn-lt"/>
              <a:ea typeface="+mn-ea"/>
              <a:cs typeface="+mn-cs"/>
            </a:endParaRPr>
          </a:p>
          <a:p>
            <a:pPr rtl="0" eaLnBrk="1" fontAlgn="auto" latinLnBrk="0" hangingPunct="1"/>
            <a:r>
              <a:rPr lang="en-US" sz="1200" b="1" i="0" u="none" strike="noStrike" kern="1200" dirty="0" smtClean="0">
                <a:solidFill>
                  <a:schemeClr val="tx1"/>
                </a:solidFill>
                <a:latin typeface="+mn-lt"/>
                <a:ea typeface="+mn-ea"/>
                <a:cs typeface="+mn-cs"/>
              </a:rPr>
              <a:t>November</a:t>
            </a:r>
          </a:p>
          <a:p>
            <a:pPr rtl="0" eaLnBrk="1" fontAlgn="ctr" latinLnBrk="0" hangingPunct="1"/>
            <a:r>
              <a:rPr lang="en-US" sz="1200" b="1" i="0" u="none" strike="noStrike" kern="1200" dirty="0" smtClean="0">
                <a:solidFill>
                  <a:schemeClr val="tx1"/>
                </a:solidFill>
                <a:latin typeface="+mn-lt"/>
                <a:ea typeface="+mn-ea"/>
                <a:cs typeface="+mn-cs"/>
              </a:rPr>
              <a:t>Official Budget Request due to the Division of Administration (DoA)</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Board of Regents submits a full formula request for “formula institutions”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Non-formula institutions (Boards, Pennington, etc.) submit their official Budget Request to the Division of Administration using OPB forms.</a:t>
            </a:r>
            <a:endParaRPr lang="en-US" sz="1200" b="0" i="0" u="none" strike="noStrike" kern="1200" dirty="0" smtClean="0">
              <a:solidFill>
                <a:schemeClr val="tx1"/>
              </a:solidFill>
              <a:latin typeface="+mn-lt"/>
              <a:ea typeface="+mn-ea"/>
              <a:cs typeface="+mn-cs"/>
            </a:endParaRPr>
          </a:p>
          <a:p>
            <a:pPr rtl="0" eaLnBrk="1" fontAlgn="auto" latinLnBrk="0" hangingPunct="1"/>
            <a:endParaRPr lang="en-US" sz="1200" b="1" i="0" u="none" strike="noStrike" kern="1200" dirty="0" smtClean="0">
              <a:solidFill>
                <a:schemeClr val="tx1"/>
              </a:solidFill>
              <a:latin typeface="+mn-lt"/>
              <a:ea typeface="+mn-ea"/>
              <a:cs typeface="+mn-cs"/>
            </a:endParaRPr>
          </a:p>
          <a:p>
            <a:pPr rtl="0" eaLnBrk="1" fontAlgn="auto" latinLnBrk="0" hangingPunct="1"/>
            <a:r>
              <a:rPr lang="en-US" sz="1200" b="1" i="0" u="none" strike="noStrike" kern="1200" dirty="0" smtClean="0">
                <a:solidFill>
                  <a:schemeClr val="tx1"/>
                </a:solidFill>
                <a:latin typeface="+mn-lt"/>
                <a:ea typeface="+mn-ea"/>
                <a:cs typeface="+mn-cs"/>
              </a:rPr>
              <a:t>February - March</a:t>
            </a:r>
          </a:p>
          <a:p>
            <a:pPr rtl="0" eaLnBrk="1" fontAlgn="auto" latinLnBrk="0" hangingPunct="1"/>
            <a:r>
              <a:rPr lang="en-US" sz="1200" b="1" i="0" u="none" strike="noStrike" kern="1200" dirty="0" smtClean="0">
                <a:solidFill>
                  <a:schemeClr val="tx1"/>
                </a:solidFill>
                <a:latin typeface="+mn-lt"/>
                <a:ea typeface="+mn-ea"/>
                <a:cs typeface="+mn-cs"/>
              </a:rPr>
              <a:t>Governor’s Executive Budget is presented to the Joint Legislative Committee on Budget (JLCB)</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Board of Regents approves their preliminary system/campus level budget distribution based on the funding formula</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March 15</a:t>
            </a:r>
            <a:r>
              <a:rPr lang="en-US" sz="1200" b="1" i="0" u="none" strike="noStrike" kern="1200" baseline="30000" dirty="0" smtClean="0">
                <a:solidFill>
                  <a:schemeClr val="tx1"/>
                </a:solidFill>
                <a:latin typeface="+mn-lt"/>
                <a:ea typeface="+mn-ea"/>
                <a:cs typeface="+mn-cs"/>
              </a:rPr>
              <a:t>th</a:t>
            </a:r>
            <a:r>
              <a:rPr lang="en-US" sz="1200" b="1" i="0" u="none" strike="noStrike" kern="1200" dirty="0" smtClean="0">
                <a:solidFill>
                  <a:schemeClr val="tx1"/>
                </a:solidFill>
                <a:latin typeface="+mn-lt"/>
                <a:ea typeface="+mn-ea"/>
                <a:cs typeface="+mn-cs"/>
              </a:rPr>
              <a:t> – system/campus level budget distribution officially transmitted to legislative committees (Senate Finance, Senate Education, House Appropriations, House Education)</a:t>
            </a:r>
            <a:endParaRPr lang="en-US" sz="1200" b="0" i="0" u="none" strike="noStrike" kern="1200" dirty="0" smtClean="0">
              <a:solidFill>
                <a:schemeClr val="tx1"/>
              </a:solidFill>
              <a:latin typeface="+mn-lt"/>
              <a:ea typeface="+mn-ea"/>
              <a:cs typeface="+mn-cs"/>
            </a:endParaRPr>
          </a:p>
          <a:p>
            <a:pPr rtl="0" eaLnBrk="1" fontAlgn="ctr" latinLnBrk="0" hangingPunct="1"/>
            <a:endParaRPr lang="en-US" sz="1200" b="1"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June - July</a:t>
            </a:r>
          </a:p>
          <a:p>
            <a:pPr rtl="0" eaLnBrk="1" fontAlgn="ctr" latinLnBrk="0" hangingPunct="1"/>
            <a:r>
              <a:rPr lang="en-US" sz="1200" b="1" i="0" u="none" strike="noStrike" kern="1200" dirty="0" smtClean="0">
                <a:solidFill>
                  <a:schemeClr val="tx1"/>
                </a:solidFill>
                <a:latin typeface="+mn-lt"/>
                <a:ea typeface="+mn-ea"/>
                <a:cs typeface="+mn-cs"/>
              </a:rPr>
              <a:t>Legislature adjourns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Appropriation letters sent to management boards for allocation to campuses</a:t>
            </a:r>
            <a:endParaRPr lang="en-US" sz="1200" b="0" i="0" u="none" strike="noStrike" kern="1200" dirty="0" smtClean="0">
              <a:solidFill>
                <a:schemeClr val="tx1"/>
              </a:solidFill>
              <a:latin typeface="+mn-lt"/>
              <a:ea typeface="+mn-ea"/>
              <a:cs typeface="+mn-cs"/>
            </a:endParaRPr>
          </a:p>
          <a:p>
            <a:pPr rtl="0" eaLnBrk="1" fontAlgn="ctr" latinLnBrk="0" hangingPunct="1"/>
            <a:r>
              <a:rPr lang="en-US" sz="1200" b="1" i="0" u="none" strike="noStrike" kern="1200" dirty="0" smtClean="0">
                <a:solidFill>
                  <a:schemeClr val="tx1"/>
                </a:solidFill>
                <a:latin typeface="+mn-lt"/>
                <a:ea typeface="+mn-ea"/>
                <a:cs typeface="+mn-cs"/>
              </a:rPr>
              <a:t>Campuses begin work on detailed budget plans</a:t>
            </a:r>
            <a:endParaRPr lang="en-US" sz="1200" b="0" i="0" u="none" strike="noStrike" kern="1200" dirty="0" smtClean="0">
              <a:solidFill>
                <a:schemeClr val="tx1"/>
              </a:solidFill>
              <a:latin typeface="+mn-lt"/>
              <a:ea typeface="+mn-ea"/>
              <a:cs typeface="+mn-cs"/>
            </a:endParaRPr>
          </a:p>
          <a:p>
            <a:pPr rtl="0" eaLnBrk="1" fontAlgn="ctr" latinLnBrk="0" hangingPunct="1"/>
            <a:endParaRPr lang="en-US" sz="1200" b="0" i="0" u="none" strike="noStrike" kern="1200" dirty="0" smtClean="0">
              <a:solidFill>
                <a:schemeClr val="tx1"/>
              </a:solidFill>
              <a:latin typeface="+mn-lt"/>
              <a:ea typeface="+mn-ea"/>
              <a:cs typeface="+mn-cs"/>
            </a:endParaRP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FY 11-12 the total budget is $3.013b</a:t>
            </a:r>
          </a:p>
          <a:p>
            <a:r>
              <a:rPr lang="en-US" dirty="0" smtClean="0"/>
              <a:t>This is an increase over FY 10-11 of $52.8m or 1.78% </a:t>
            </a:r>
          </a:p>
          <a:p>
            <a:r>
              <a:rPr lang="en-US" dirty="0" smtClean="0"/>
              <a:t>State funding from General, Interagency Transfer, and Statutory Dedications are down by 10.5% while Self Generated funds are up by 30.24%</a:t>
            </a:r>
          </a:p>
          <a:p>
            <a:r>
              <a:rPr lang="en-US" dirty="0" smtClean="0"/>
              <a:t>The main component of State funds is “State General Funds Direct”.  This source of funds was down by only 1.49%</a:t>
            </a:r>
          </a:p>
          <a:p>
            <a:r>
              <a:rPr lang="en-US" dirty="0" smtClean="0"/>
              <a:t>When compared to the FY 11-12 formula funding request, General Funds cover 67.4% of requested need</a:t>
            </a:r>
          </a:p>
          <a:p>
            <a:r>
              <a:rPr lang="en-US" dirty="0" smtClean="0"/>
              <a:t>The FY 11-12 budget contains $97.2m in non-recurring self generated funds.</a:t>
            </a:r>
          </a:p>
          <a:p>
            <a:r>
              <a:rPr lang="en-US" dirty="0" smtClean="0"/>
              <a:t>It is important to note that for FY 11-12, HIED has absorbed $63.9m in unfunded mandated cost increases.  This erodes flexible operating funds at our campuses. </a:t>
            </a:r>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Personal services is major =</a:t>
            </a:r>
            <a:r>
              <a:rPr lang="en-US" baseline="0" dirty="0" smtClean="0"/>
              <a:t> 4-year is about 73% 2-year is about 78%</a:t>
            </a:r>
            <a:endParaRPr lang="en-US" dirty="0" smtClean="0"/>
          </a:p>
          <a:p>
            <a:endParaRPr lang="en-US" dirty="0" smtClean="0"/>
          </a:p>
          <a:p>
            <a:r>
              <a:rPr lang="en-US" dirty="0" smtClean="0"/>
              <a:t>Personal</a:t>
            </a:r>
            <a:r>
              <a:rPr lang="en-US" baseline="0" dirty="0" smtClean="0"/>
              <a:t> Serv = salaries, other comp, benefits</a:t>
            </a:r>
          </a:p>
          <a:p>
            <a:r>
              <a:rPr lang="en-US" baseline="0" dirty="0" smtClean="0"/>
              <a:t>Oper Exp = travel, oper serv, supplies</a:t>
            </a:r>
          </a:p>
          <a:p>
            <a:r>
              <a:rPr lang="en-US" baseline="0" dirty="0" smtClean="0"/>
              <a:t>Other charges = prof serv, other, debt, transfers</a:t>
            </a:r>
          </a:p>
          <a:p>
            <a:r>
              <a:rPr lang="en-US" baseline="0" dirty="0" smtClean="0"/>
              <a:t>Acqui = general, library, major repairs</a:t>
            </a:r>
          </a:p>
          <a:p>
            <a:endParaRPr lang="en-US" baseline="0" dirty="0" smtClean="0"/>
          </a:p>
          <a:p>
            <a:r>
              <a:rPr lang="en-US" baseline="0" dirty="0" smtClean="0"/>
              <a:t>Salaries decreased by 25.4m or 1.9%</a:t>
            </a:r>
          </a:p>
          <a:p>
            <a:r>
              <a:rPr lang="en-US" baseline="0" dirty="0" smtClean="0"/>
              <a:t>Benefits increased by  37.6m or 8.3%</a:t>
            </a:r>
          </a:p>
          <a:p>
            <a:r>
              <a:rPr lang="en-US" baseline="0" dirty="0" smtClean="0"/>
              <a:t>Professional serv decreased by 7.5m or 20.6%</a:t>
            </a:r>
          </a:p>
          <a:p>
            <a:r>
              <a:rPr lang="en-US" baseline="0" dirty="0" smtClean="0"/>
              <a:t>Acq and repairs decrease by 12.4m or 23.3%</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Change</a:t>
            </a:r>
            <a:r>
              <a:rPr lang="en-US" baseline="0" dirty="0" smtClean="0"/>
              <a:t> to INST mainly due to reduction in salaries/positions</a:t>
            </a:r>
          </a:p>
          <a:p>
            <a:endParaRPr lang="en-US" baseline="0" dirty="0" smtClean="0"/>
          </a:p>
          <a:p>
            <a:r>
              <a:rPr lang="en-US" baseline="0" dirty="0" smtClean="0"/>
              <a:t>Instr = 4-year 44%, 2-year 52%</a:t>
            </a:r>
          </a:p>
          <a:p>
            <a:r>
              <a:rPr lang="en-US" baseline="0" dirty="0" smtClean="0"/>
              <a:t>Inst supp = 4-year 11%, 2-year 19%</a:t>
            </a:r>
          </a:p>
          <a:p>
            <a:endParaRPr lang="en-US" baseline="0" dirty="0" smtClean="0"/>
          </a:p>
          <a:p>
            <a:endParaRPr lang="en-US" baseline="0" dirty="0" smtClean="0"/>
          </a:p>
          <a:p>
            <a:r>
              <a:rPr lang="en-US" baseline="0" dirty="0" smtClean="0"/>
              <a:t>Scholarships are up by 22.5m or 7.1%</a:t>
            </a:r>
          </a:p>
          <a:p>
            <a:endParaRPr lang="en-US" baseline="0" dirty="0" smtClean="0"/>
          </a:p>
          <a:p>
            <a:r>
              <a:rPr lang="en-US" baseline="0" dirty="0" smtClean="0"/>
              <a:t>State support for athletics is down by 4.7m or 13.5% (Total is $30.2m or 1% of the operating budget)</a:t>
            </a:r>
          </a:p>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21B6253-CC79-440A-B791-CE7989A53EF4}" type="datetime1">
              <a:rPr lang="en-US" smtClean="0"/>
              <a:pPr>
                <a:defRPr/>
              </a:pPr>
              <a:t>9/28/2011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072ADD-E146-44B8-B666-05249857096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EC8B3-C7DF-4B12-98C7-C861CC1A4E7F}" type="datetime1">
              <a:rPr lang="en-US" smtClean="0"/>
              <a:pPr>
                <a:defRPr/>
              </a:pPr>
              <a:t>9/28/2011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13C1BB7-B17A-46A2-BAD8-0B67BED65D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4BDFB9-A5F9-4B6A-894C-ECC46DC76CB6}" type="datetime1">
              <a:rPr lang="en-US" smtClean="0"/>
              <a:pPr>
                <a:defRPr/>
              </a:pPr>
              <a:t>9/28/2011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9F036A-557E-4901-BBC4-799348CBE83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38D0B297-EA2E-4923-B4B1-67FF8D7FC19A}" type="datetime1">
              <a:rPr lang="en-US" smtClean="0"/>
              <a:pPr>
                <a:defRPr/>
              </a:pPr>
              <a:t>9/28/2011</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047C7C47-E30E-4B3F-988F-6AEFA4168D0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5AD28A-5F64-40AC-816D-0A11E03AFD47}" type="datetime1">
              <a:rPr lang="en-US" smtClean="0"/>
              <a:pPr>
                <a:defRPr/>
              </a:pPr>
              <a:t>9/28/2011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F24396-BD70-4425-B64A-EDBDDD20290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F7561B-000F-4289-BDE7-4CA31AE7D70E}" type="datetime1">
              <a:rPr lang="en-US" smtClean="0"/>
              <a:pPr>
                <a:defRPr/>
              </a:pPr>
              <a:t>9/28/2011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25DFDC-2208-4010-988E-F3B56CF5CFD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1B567C-7B0E-4B41-A623-19AB86E2B562}" type="datetime1">
              <a:rPr lang="en-US" smtClean="0"/>
              <a:pPr>
                <a:defRPr/>
              </a:pPr>
              <a:t>9/28/2011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8AEC8EE-2B08-4CFD-830D-E9C2C1E4A11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DAEAE7-5F54-468E-BB90-98AF8AB61F74}" type="datetime1">
              <a:rPr lang="en-US" smtClean="0"/>
              <a:pPr>
                <a:defRPr/>
              </a:pPr>
              <a:t>9/28/2011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20049FA-31FE-43DF-9714-84B22B3B035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96AEFE-F3B9-4227-A362-2FAF3E2A56ED}" type="datetime1">
              <a:rPr lang="en-US" smtClean="0"/>
              <a:pPr>
                <a:defRPr/>
              </a:pPr>
              <a:t>9/28/2011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DFA5B1A-4E82-4C37-9B23-69FB79472BC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46F34D-C333-489D-85CB-AF111D7745A8}" type="datetime1">
              <a:rPr lang="en-US" smtClean="0"/>
              <a:pPr>
                <a:defRPr/>
              </a:pPr>
              <a:t>9/28/2011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812A1DD-C555-45E7-9791-DB6F3140622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99CF9B-C258-42AB-B47D-626FE19C1479}" type="datetime1">
              <a:rPr lang="en-US" smtClean="0"/>
              <a:pPr>
                <a:defRPr/>
              </a:pPr>
              <a:t>9/28/2011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DEBE4A0-22D8-440E-B03C-588973E1A2B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44E189-3306-4DEC-9F4D-48DBC5A88A8E}" type="datetime1">
              <a:rPr lang="en-US" smtClean="0"/>
              <a:pPr>
                <a:defRPr/>
              </a:pPr>
              <a:t>9/28/2011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F05F08E-2904-4B01-8B66-68BC3578E47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5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45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612C9E3-6F44-4C17-8BD0-6C5E86BBB9DF}" type="datetime1">
              <a:rPr lang="en-US" smtClean="0"/>
              <a:pPr>
                <a:defRPr/>
              </a:pPr>
              <a:t>9/28/2011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A867491-FF39-4AED-80EB-0D66FA38175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Excel_Worksheet8.xlsx"/></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package" Target="../embeddings/Microsoft_Office_Excel_Worksheet4.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1828800"/>
            <a:ext cx="7772400" cy="1470025"/>
          </a:xfrm>
        </p:spPr>
        <p:txBody>
          <a:bodyPr/>
          <a:lstStyle/>
          <a:p>
            <a:r>
              <a:rPr lang="en-US" b="1" dirty="0" smtClean="0">
                <a:latin typeface="Arial" pitchFamily="34" charset="0"/>
                <a:cs typeface="Arial" pitchFamily="34" charset="0"/>
              </a:rPr>
              <a:t>Louisiana Public Postsecondary Education Governance Commission</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dirty="0" smtClean="0">
                <a:latin typeface="Arial" pitchFamily="34" charset="0"/>
                <a:cs typeface="Arial" pitchFamily="34" charset="0"/>
              </a:rPr>
              <a:t> Budget, Formula Funding,  &amp; Efficiencies</a:t>
            </a:r>
          </a:p>
        </p:txBody>
      </p:sp>
      <p:sp>
        <p:nvSpPr>
          <p:cNvPr id="3" name="Subtitle 2"/>
          <p:cNvSpPr>
            <a:spLocks noGrp="1"/>
          </p:cNvSpPr>
          <p:nvPr>
            <p:ph type="subTitle" idx="1"/>
          </p:nvPr>
        </p:nvSpPr>
        <p:spPr>
          <a:xfrm>
            <a:off x="1371600" y="4648200"/>
            <a:ext cx="6400800" cy="1752600"/>
          </a:xfrm>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September 28,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5"/>
          <p:cNvSpPr txBox="1">
            <a:spLocks noChangeArrowheads="1"/>
          </p:cNvSpPr>
          <p:nvPr/>
        </p:nvSpPr>
        <p:spPr bwMode="auto">
          <a:xfrm>
            <a:off x="914400" y="533400"/>
            <a:ext cx="7467600" cy="366713"/>
          </a:xfrm>
          <a:prstGeom prst="rect">
            <a:avLst/>
          </a:prstGeom>
          <a:noFill/>
          <a:ln w="9525" algn="ctr">
            <a:noFill/>
            <a:miter lim="800000"/>
            <a:headEnd/>
            <a:tailEnd/>
          </a:ln>
        </p:spPr>
        <p:txBody>
          <a:bodyPr>
            <a:spAutoFit/>
          </a:bodyPr>
          <a:lstStyle/>
          <a:p>
            <a:pPr>
              <a:spcBef>
                <a:spcPct val="50000"/>
              </a:spcBef>
            </a:pPr>
            <a:endParaRPr lang="en-US"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E4CB3913-35AB-4F84-B4DF-1189D63C3606}" type="slidenum">
              <a:rPr lang="en-US"/>
              <a:pPr>
                <a:defRPr/>
              </a:pPr>
              <a:t>10</a:t>
            </a:fld>
            <a:endParaRPr lang="en-US" dirty="0"/>
          </a:p>
        </p:txBody>
      </p:sp>
      <p:sp>
        <p:nvSpPr>
          <p:cNvPr id="8" name="TextBox 7"/>
          <p:cNvSpPr txBox="1"/>
          <p:nvPr/>
        </p:nvSpPr>
        <p:spPr>
          <a:xfrm>
            <a:off x="0" y="2590800"/>
            <a:ext cx="9144000" cy="110799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6600" dirty="0" smtClean="0"/>
              <a:t>Formula Implementation</a:t>
            </a:r>
            <a:endParaRPr lang="en-US" sz="6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0" y="274638"/>
            <a:ext cx="9144000" cy="1143000"/>
          </a:xfrm>
        </p:spPr>
        <p:style>
          <a:lnRef idx="0">
            <a:schemeClr val="accent3"/>
          </a:lnRef>
          <a:fillRef idx="3">
            <a:schemeClr val="accent3"/>
          </a:fillRef>
          <a:effectRef idx="3">
            <a:schemeClr val="accent3"/>
          </a:effectRef>
          <a:fontRef idx="minor">
            <a:schemeClr val="lt1"/>
          </a:fontRef>
        </p:style>
        <p:txBody>
          <a:bodyPr/>
          <a:lstStyle/>
          <a:p>
            <a:r>
              <a:rPr lang="en-US" dirty="0" smtClean="0"/>
              <a:t>History of Development of Formula</a:t>
            </a:r>
          </a:p>
        </p:txBody>
      </p:sp>
      <p:sp>
        <p:nvSpPr>
          <p:cNvPr id="3" name="Content Placeholder 2"/>
          <p:cNvSpPr>
            <a:spLocks noGrp="1"/>
          </p:cNvSpPr>
          <p:nvPr>
            <p:ph idx="1"/>
          </p:nvPr>
        </p:nvSpPr>
        <p:spPr>
          <a:xfrm>
            <a:off x="457200" y="1752600"/>
            <a:ext cx="8229600" cy="4525963"/>
          </a:xfrm>
        </p:spPr>
        <p:style>
          <a:lnRef idx="2">
            <a:schemeClr val="accent3"/>
          </a:lnRef>
          <a:fillRef idx="1">
            <a:schemeClr val="lt1"/>
          </a:fillRef>
          <a:effectRef idx="0">
            <a:schemeClr val="accent3"/>
          </a:effectRef>
          <a:fontRef idx="minor">
            <a:schemeClr val="dk1"/>
          </a:fontRef>
        </p:style>
        <p:txBody>
          <a:bodyPr rtlCol="0">
            <a:normAutofit lnSpcReduction="10000"/>
          </a:bodyPr>
          <a:lstStyle/>
          <a:p>
            <a:pPr fontAlgn="auto">
              <a:spcAft>
                <a:spcPts val="0"/>
              </a:spcAft>
              <a:buFont typeface="Arial" pitchFamily="34" charset="0"/>
              <a:buChar char="•"/>
              <a:defRPr/>
            </a:pPr>
            <a:r>
              <a:rPr lang="en-US" dirty="0" smtClean="0"/>
              <a:t>Act 1465 of 1997 set performance-based budgeting requirements</a:t>
            </a:r>
          </a:p>
          <a:p>
            <a:pPr lvl="1" fontAlgn="auto">
              <a:spcAft>
                <a:spcPts val="0"/>
              </a:spcAft>
              <a:buFont typeface="Arial" pitchFamily="34" charset="0"/>
              <a:buChar char="–"/>
              <a:defRPr/>
            </a:pPr>
            <a:r>
              <a:rPr lang="en-US" sz="1800" b="1" dirty="0" smtClean="0"/>
              <a:t>Core objectives: </a:t>
            </a:r>
            <a:r>
              <a:rPr lang="en-US" sz="1800" dirty="0" smtClean="0"/>
              <a:t>total enrollment, minority enrollment, retention (campus and statewide) and graduation rates</a:t>
            </a:r>
          </a:p>
          <a:p>
            <a:pPr fontAlgn="auto">
              <a:spcAft>
                <a:spcPts val="0"/>
              </a:spcAft>
              <a:buFont typeface="Arial" pitchFamily="34" charset="0"/>
              <a:buChar char="•"/>
              <a:defRPr/>
            </a:pPr>
            <a:r>
              <a:rPr lang="en-US" dirty="0" smtClean="0"/>
              <a:t>2007 Formula Workgroup recommendation</a:t>
            </a:r>
          </a:p>
          <a:p>
            <a:pPr lvl="1" fontAlgn="auto">
              <a:spcAft>
                <a:spcPts val="0"/>
              </a:spcAft>
              <a:buFont typeface="Arial" pitchFamily="34" charset="0"/>
              <a:buChar char="–"/>
              <a:defRPr/>
            </a:pPr>
            <a:r>
              <a:rPr lang="en-US" sz="1800" b="1" dirty="0" smtClean="0"/>
              <a:t>Core objectives: </a:t>
            </a:r>
            <a:r>
              <a:rPr lang="en-US" sz="1800" dirty="0" smtClean="0"/>
              <a:t>focus existing and new dollars on performance and results, make the formula more sensitive to missions of institutions, make cost metric values in the formula analysis more precise and current</a:t>
            </a:r>
          </a:p>
          <a:p>
            <a:pPr fontAlgn="auto">
              <a:spcAft>
                <a:spcPts val="0"/>
              </a:spcAft>
              <a:buFont typeface="Arial" pitchFamily="34" charset="0"/>
              <a:buChar char="•"/>
              <a:defRPr/>
            </a:pPr>
            <a:r>
              <a:rPr lang="en-US" dirty="0" smtClean="0"/>
              <a:t>2011 Formula</a:t>
            </a:r>
          </a:p>
          <a:p>
            <a:pPr lvl="1" fontAlgn="auto">
              <a:spcAft>
                <a:spcPts val="0"/>
              </a:spcAft>
              <a:buFont typeface="Arial" pitchFamily="34" charset="0"/>
              <a:buChar char="–"/>
              <a:defRPr/>
            </a:pPr>
            <a:r>
              <a:rPr lang="en-US" sz="1800" b="1" dirty="0" smtClean="0"/>
              <a:t>Core objectives: </a:t>
            </a:r>
            <a:r>
              <a:rPr lang="en-US" sz="1800" dirty="0" smtClean="0"/>
              <a:t>align with GRAD Act; set two-year and four-year institutions equidistant from their respective peer groups; end of course counts will be used to drive cost calculations; hold harmless metric to establish maximum annual funding loss</a:t>
            </a:r>
            <a:endParaRPr lang="en-US" sz="1800" dirty="0"/>
          </a:p>
        </p:txBody>
      </p:sp>
      <p:sp>
        <p:nvSpPr>
          <p:cNvPr id="4" name="Slide Number Placeholder 3"/>
          <p:cNvSpPr>
            <a:spLocks noGrp="1"/>
          </p:cNvSpPr>
          <p:nvPr>
            <p:ph type="sldNum" sz="quarter" idx="12"/>
          </p:nvPr>
        </p:nvSpPr>
        <p:spPr/>
        <p:txBody>
          <a:bodyPr/>
          <a:lstStyle/>
          <a:p>
            <a:pPr>
              <a:defRPr/>
            </a:pPr>
            <a:fld id="{30F24396-BD70-4425-B64A-EDBDDD20290B}"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43" name="Rectangle 2"/>
          <p:cNvSpPr>
            <a:spLocks noChangeArrowheads="1"/>
          </p:cNvSpPr>
          <p:nvPr/>
        </p:nvSpPr>
        <p:spPr bwMode="auto">
          <a:xfrm>
            <a:off x="0" y="76200"/>
            <a:ext cx="9144000" cy="93697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a:r>
              <a:rPr lang="en-US" sz="4400" b="1" dirty="0">
                <a:solidFill>
                  <a:schemeClr val="bg1"/>
                </a:solidFill>
                <a:latin typeface="+mn-lt"/>
              </a:rPr>
              <a:t>Formula Implementation </a:t>
            </a:r>
            <a:r>
              <a:rPr lang="en-US" sz="4400" b="1" dirty="0" smtClean="0">
                <a:solidFill>
                  <a:schemeClr val="bg1"/>
                </a:solidFill>
                <a:latin typeface="+mn-lt"/>
              </a:rPr>
              <a:t>Rates</a:t>
            </a:r>
            <a:endParaRPr lang="en-US" sz="4400" b="1" dirty="0">
              <a:solidFill>
                <a:schemeClr val="bg1"/>
              </a:solidFill>
              <a:latin typeface="+mn-lt"/>
            </a:endParaRPr>
          </a:p>
        </p:txBody>
      </p:sp>
      <p:graphicFrame>
        <p:nvGraphicFramePr>
          <p:cNvPr id="8" name="Object 2"/>
          <p:cNvGraphicFramePr>
            <a:graphicFrameLocks noChangeAspect="1"/>
          </p:cNvGraphicFramePr>
          <p:nvPr/>
        </p:nvGraphicFramePr>
        <p:xfrm>
          <a:off x="685800" y="1143000"/>
          <a:ext cx="8204200" cy="4968875"/>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B9B0E1AB-8B64-4F66-AB7C-2562BAD189ED}" type="slidenum">
              <a:rPr lang="en-US"/>
              <a:pPr>
                <a:defRPr/>
              </a:pPr>
              <a:t>12</a:t>
            </a:fld>
            <a:endParaRPr lang="en-US" dirty="0"/>
          </a:p>
        </p:txBody>
      </p:sp>
      <p:sp>
        <p:nvSpPr>
          <p:cNvPr id="9" name="TextBox 8"/>
          <p:cNvSpPr txBox="1"/>
          <p:nvPr/>
        </p:nvSpPr>
        <p:spPr>
          <a:xfrm>
            <a:off x="1447800" y="6273225"/>
            <a:ext cx="6477000" cy="584775"/>
          </a:xfrm>
          <a:prstGeom prst="rect">
            <a:avLst/>
          </a:prstGeom>
          <a:noFill/>
        </p:spPr>
        <p:txBody>
          <a:bodyPr wrap="square" rtlCol="0">
            <a:spAutoFit/>
          </a:bodyPr>
          <a:lstStyle/>
          <a:p>
            <a:r>
              <a:rPr lang="en-US" sz="1600" b="1" dirty="0" smtClean="0"/>
              <a:t>** Includes ARRA Funds (area shaded in red shows impact of ARRA funds)</a:t>
            </a:r>
          </a:p>
        </p:txBody>
      </p:sp>
      <p:sp>
        <p:nvSpPr>
          <p:cNvPr id="10" name="Freeform 9"/>
          <p:cNvSpPr/>
          <p:nvPr/>
        </p:nvSpPr>
        <p:spPr>
          <a:xfrm>
            <a:off x="4214368" y="1544320"/>
            <a:ext cx="4502912" cy="3021584"/>
          </a:xfrm>
          <a:custGeom>
            <a:avLst/>
            <a:gdLst>
              <a:gd name="connsiteX0" fmla="*/ 1499616 w 4450080"/>
              <a:gd name="connsiteY0" fmla="*/ 2535936 h 2889504"/>
              <a:gd name="connsiteX1" fmla="*/ 1499616 w 4450080"/>
              <a:gd name="connsiteY1" fmla="*/ 2535936 h 2889504"/>
              <a:gd name="connsiteX2" fmla="*/ 1402080 w 4450080"/>
              <a:gd name="connsiteY2" fmla="*/ 2389632 h 2889504"/>
              <a:gd name="connsiteX3" fmla="*/ 1377696 w 4450080"/>
              <a:gd name="connsiteY3" fmla="*/ 2340864 h 2889504"/>
              <a:gd name="connsiteX4" fmla="*/ 1316736 w 4450080"/>
              <a:gd name="connsiteY4" fmla="*/ 2243328 h 2889504"/>
              <a:gd name="connsiteX5" fmla="*/ 1267968 w 4450080"/>
              <a:gd name="connsiteY5" fmla="*/ 2182368 h 2889504"/>
              <a:gd name="connsiteX6" fmla="*/ 1231392 w 4450080"/>
              <a:gd name="connsiteY6" fmla="*/ 2121408 h 2889504"/>
              <a:gd name="connsiteX7" fmla="*/ 1158240 w 4450080"/>
              <a:gd name="connsiteY7" fmla="*/ 2036064 h 2889504"/>
              <a:gd name="connsiteX8" fmla="*/ 1109472 w 4450080"/>
              <a:gd name="connsiteY8" fmla="*/ 1975104 h 2889504"/>
              <a:gd name="connsiteX9" fmla="*/ 1048512 w 4450080"/>
              <a:gd name="connsiteY9" fmla="*/ 1914144 h 2889504"/>
              <a:gd name="connsiteX10" fmla="*/ 1011936 w 4450080"/>
              <a:gd name="connsiteY10" fmla="*/ 1853184 h 2889504"/>
              <a:gd name="connsiteX11" fmla="*/ 963168 w 4450080"/>
              <a:gd name="connsiteY11" fmla="*/ 1816608 h 2889504"/>
              <a:gd name="connsiteX12" fmla="*/ 902208 w 4450080"/>
              <a:gd name="connsiteY12" fmla="*/ 1755648 h 2889504"/>
              <a:gd name="connsiteX13" fmla="*/ 816864 w 4450080"/>
              <a:gd name="connsiteY13" fmla="*/ 1645920 h 2889504"/>
              <a:gd name="connsiteX14" fmla="*/ 768096 w 4450080"/>
              <a:gd name="connsiteY14" fmla="*/ 1560576 h 2889504"/>
              <a:gd name="connsiteX15" fmla="*/ 731520 w 4450080"/>
              <a:gd name="connsiteY15" fmla="*/ 1463040 h 2889504"/>
              <a:gd name="connsiteX16" fmla="*/ 719328 w 4450080"/>
              <a:gd name="connsiteY16" fmla="*/ 1426464 h 2889504"/>
              <a:gd name="connsiteX17" fmla="*/ 694944 w 4450080"/>
              <a:gd name="connsiteY17" fmla="*/ 1389888 h 2889504"/>
              <a:gd name="connsiteX18" fmla="*/ 621792 w 4450080"/>
              <a:gd name="connsiteY18" fmla="*/ 1231392 h 2889504"/>
              <a:gd name="connsiteX19" fmla="*/ 585216 w 4450080"/>
              <a:gd name="connsiteY19" fmla="*/ 1121664 h 2889504"/>
              <a:gd name="connsiteX20" fmla="*/ 548640 w 4450080"/>
              <a:gd name="connsiteY20" fmla="*/ 1072896 h 2889504"/>
              <a:gd name="connsiteX21" fmla="*/ 499872 w 4450080"/>
              <a:gd name="connsiteY21" fmla="*/ 975360 h 2889504"/>
              <a:gd name="connsiteX22" fmla="*/ 463296 w 4450080"/>
              <a:gd name="connsiteY22" fmla="*/ 926592 h 2889504"/>
              <a:gd name="connsiteX23" fmla="*/ 438912 w 4450080"/>
              <a:gd name="connsiteY23" fmla="*/ 890016 h 2889504"/>
              <a:gd name="connsiteX24" fmla="*/ 390144 w 4450080"/>
              <a:gd name="connsiteY24" fmla="*/ 719328 h 2889504"/>
              <a:gd name="connsiteX25" fmla="*/ 365760 w 4450080"/>
              <a:gd name="connsiteY25" fmla="*/ 609600 h 2889504"/>
              <a:gd name="connsiteX26" fmla="*/ 341376 w 4450080"/>
              <a:gd name="connsiteY26" fmla="*/ 512064 h 2889504"/>
              <a:gd name="connsiteX27" fmla="*/ 329184 w 4450080"/>
              <a:gd name="connsiteY27" fmla="*/ 463296 h 2889504"/>
              <a:gd name="connsiteX28" fmla="*/ 316992 w 4450080"/>
              <a:gd name="connsiteY28" fmla="*/ 426720 h 2889504"/>
              <a:gd name="connsiteX29" fmla="*/ 304800 w 4450080"/>
              <a:gd name="connsiteY29" fmla="*/ 316992 h 2889504"/>
              <a:gd name="connsiteX30" fmla="*/ 280416 w 4450080"/>
              <a:gd name="connsiteY30" fmla="*/ 268224 h 2889504"/>
              <a:gd name="connsiteX31" fmla="*/ 219456 w 4450080"/>
              <a:gd name="connsiteY31" fmla="*/ 195072 h 2889504"/>
              <a:gd name="connsiteX32" fmla="*/ 182880 w 4450080"/>
              <a:gd name="connsiteY32" fmla="*/ 170688 h 2889504"/>
              <a:gd name="connsiteX33" fmla="*/ 146304 w 4450080"/>
              <a:gd name="connsiteY33" fmla="*/ 134112 h 2889504"/>
              <a:gd name="connsiteX34" fmla="*/ 73152 w 4450080"/>
              <a:gd name="connsiteY34" fmla="*/ 85344 h 2889504"/>
              <a:gd name="connsiteX35" fmla="*/ 60960 w 4450080"/>
              <a:gd name="connsiteY35" fmla="*/ 48768 h 2889504"/>
              <a:gd name="connsiteX36" fmla="*/ 24384 w 4450080"/>
              <a:gd name="connsiteY36" fmla="*/ 24384 h 2889504"/>
              <a:gd name="connsiteX37" fmla="*/ 0 w 4450080"/>
              <a:gd name="connsiteY37" fmla="*/ 0 h 2889504"/>
              <a:gd name="connsiteX38" fmla="*/ 0 w 4450080"/>
              <a:gd name="connsiteY38" fmla="*/ 0 h 2889504"/>
              <a:gd name="connsiteX39" fmla="*/ 1487424 w 4450080"/>
              <a:gd name="connsiteY39" fmla="*/ 1633728 h 2889504"/>
              <a:gd name="connsiteX40" fmla="*/ 2950464 w 4450080"/>
              <a:gd name="connsiteY40" fmla="*/ 1438656 h 2889504"/>
              <a:gd name="connsiteX41" fmla="*/ 4450080 w 4450080"/>
              <a:gd name="connsiteY41" fmla="*/ 2170176 h 2889504"/>
              <a:gd name="connsiteX42" fmla="*/ 2974848 w 4450080"/>
              <a:gd name="connsiteY42" fmla="*/ 2889504 h 2889504"/>
              <a:gd name="connsiteX43" fmla="*/ 1499616 w 4450080"/>
              <a:gd name="connsiteY43" fmla="*/ 2535936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99616 w 4450080"/>
              <a:gd name="connsiteY32" fmla="*/ 2535936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48512 w 4450080"/>
              <a:gd name="connsiteY40" fmla="*/ 1914144 h 2889504"/>
              <a:gd name="connsiteX41" fmla="*/ 1011936 w 4450080"/>
              <a:gd name="connsiteY41" fmla="*/ 1853184 h 2889504"/>
              <a:gd name="connsiteX42" fmla="*/ 963168 w 4450080"/>
              <a:gd name="connsiteY42" fmla="*/ 1816608 h 2889504"/>
              <a:gd name="connsiteX43" fmla="*/ 993648 w 4450080"/>
              <a:gd name="connsiteY43"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48512 w 4450080"/>
              <a:gd name="connsiteY40" fmla="*/ 1914144 h 2889504"/>
              <a:gd name="connsiteX41" fmla="*/ 1011936 w 4450080"/>
              <a:gd name="connsiteY41" fmla="*/ 1853184 h 2889504"/>
              <a:gd name="connsiteX42" fmla="*/ 963168 w 4450080"/>
              <a:gd name="connsiteY42" fmla="*/ 1816608 h 2889504"/>
              <a:gd name="connsiteX43" fmla="*/ 993648 w 4450080"/>
              <a:gd name="connsiteY43"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11936 w 4450080"/>
              <a:gd name="connsiteY40" fmla="*/ 1853184 h 2889504"/>
              <a:gd name="connsiteX41" fmla="*/ 963168 w 4450080"/>
              <a:gd name="connsiteY41" fmla="*/ 1816608 h 2889504"/>
              <a:gd name="connsiteX42" fmla="*/ 993648 w 4450080"/>
              <a:gd name="connsiteY42"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09472 w 4450080"/>
              <a:gd name="connsiteY38" fmla="*/ 1975104 h 2889504"/>
              <a:gd name="connsiteX39" fmla="*/ 1011936 w 4450080"/>
              <a:gd name="connsiteY39" fmla="*/ 1853184 h 2889504"/>
              <a:gd name="connsiteX40" fmla="*/ 963168 w 4450080"/>
              <a:gd name="connsiteY40" fmla="*/ 1816608 h 2889504"/>
              <a:gd name="connsiteX41" fmla="*/ 993648 w 4450080"/>
              <a:gd name="connsiteY41"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09472 w 4450080"/>
              <a:gd name="connsiteY38" fmla="*/ 1975104 h 2889504"/>
              <a:gd name="connsiteX39" fmla="*/ 1011936 w 4450080"/>
              <a:gd name="connsiteY39" fmla="*/ 1853184 h 2889504"/>
              <a:gd name="connsiteX40" fmla="*/ 963168 w 4450080"/>
              <a:gd name="connsiteY40" fmla="*/ 1816608 h 2889504"/>
              <a:gd name="connsiteX41" fmla="*/ 993648 w 4450080"/>
              <a:gd name="connsiteY41"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04800 w 4450080"/>
              <a:gd name="connsiteY16" fmla="*/ 316992 h 2889504"/>
              <a:gd name="connsiteX17" fmla="*/ 280416 w 4450080"/>
              <a:gd name="connsiteY17" fmla="*/ 268224 h 2889504"/>
              <a:gd name="connsiteX18" fmla="*/ 219456 w 4450080"/>
              <a:gd name="connsiteY18" fmla="*/ 195072 h 2889504"/>
              <a:gd name="connsiteX19" fmla="*/ 182880 w 4450080"/>
              <a:gd name="connsiteY19" fmla="*/ 170688 h 2889504"/>
              <a:gd name="connsiteX20" fmla="*/ 146304 w 4450080"/>
              <a:gd name="connsiteY20" fmla="*/ 134112 h 2889504"/>
              <a:gd name="connsiteX21" fmla="*/ 73152 w 4450080"/>
              <a:gd name="connsiteY21" fmla="*/ 85344 h 2889504"/>
              <a:gd name="connsiteX22" fmla="*/ 60960 w 4450080"/>
              <a:gd name="connsiteY22" fmla="*/ 48768 h 2889504"/>
              <a:gd name="connsiteX23" fmla="*/ 24384 w 4450080"/>
              <a:gd name="connsiteY23" fmla="*/ 24384 h 2889504"/>
              <a:gd name="connsiteX24" fmla="*/ 0 w 4450080"/>
              <a:gd name="connsiteY24" fmla="*/ 0 h 2889504"/>
              <a:gd name="connsiteX25" fmla="*/ 0 w 4450080"/>
              <a:gd name="connsiteY25" fmla="*/ 0 h 2889504"/>
              <a:gd name="connsiteX26" fmla="*/ 1487424 w 4450080"/>
              <a:gd name="connsiteY26" fmla="*/ 1633728 h 2889504"/>
              <a:gd name="connsiteX27" fmla="*/ 2950464 w 4450080"/>
              <a:gd name="connsiteY27" fmla="*/ 1438656 h 2889504"/>
              <a:gd name="connsiteX28" fmla="*/ 4450080 w 4450080"/>
              <a:gd name="connsiteY28" fmla="*/ 2170176 h 2889504"/>
              <a:gd name="connsiteX29" fmla="*/ 2974848 w 4450080"/>
              <a:gd name="connsiteY29" fmla="*/ 2889504 h 2889504"/>
              <a:gd name="connsiteX30" fmla="*/ 1499616 w 4450080"/>
              <a:gd name="connsiteY30" fmla="*/ 2535936 h 2889504"/>
              <a:gd name="connsiteX31" fmla="*/ 1447800 w 4450080"/>
              <a:gd name="connsiteY31" fmla="*/ 2514600 h 2889504"/>
              <a:gd name="connsiteX32" fmla="*/ 1402080 w 4450080"/>
              <a:gd name="connsiteY32" fmla="*/ 2389632 h 2889504"/>
              <a:gd name="connsiteX33" fmla="*/ 1377696 w 4450080"/>
              <a:gd name="connsiteY33" fmla="*/ 2340864 h 2889504"/>
              <a:gd name="connsiteX34" fmla="*/ 1316736 w 4450080"/>
              <a:gd name="connsiteY34" fmla="*/ 2243328 h 2889504"/>
              <a:gd name="connsiteX35" fmla="*/ 1267968 w 4450080"/>
              <a:gd name="connsiteY35" fmla="*/ 2182368 h 2889504"/>
              <a:gd name="connsiteX36" fmla="*/ 1231392 w 4450080"/>
              <a:gd name="connsiteY36" fmla="*/ 2121408 h 2889504"/>
              <a:gd name="connsiteX37" fmla="*/ 1109472 w 4450080"/>
              <a:gd name="connsiteY37" fmla="*/ 1975104 h 2889504"/>
              <a:gd name="connsiteX38" fmla="*/ 1011936 w 4450080"/>
              <a:gd name="connsiteY38" fmla="*/ 1853184 h 2889504"/>
              <a:gd name="connsiteX39" fmla="*/ 963168 w 4450080"/>
              <a:gd name="connsiteY39" fmla="*/ 1816608 h 2889504"/>
              <a:gd name="connsiteX40" fmla="*/ 993648 w 4450080"/>
              <a:gd name="connsiteY40"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41376 w 4450080"/>
              <a:gd name="connsiteY13" fmla="*/ 512064 h 2889504"/>
              <a:gd name="connsiteX14" fmla="*/ 329184 w 4450080"/>
              <a:gd name="connsiteY14" fmla="*/ 463296 h 2889504"/>
              <a:gd name="connsiteX15" fmla="*/ 304800 w 4450080"/>
              <a:gd name="connsiteY15" fmla="*/ 316992 h 2889504"/>
              <a:gd name="connsiteX16" fmla="*/ 280416 w 4450080"/>
              <a:gd name="connsiteY16" fmla="*/ 268224 h 2889504"/>
              <a:gd name="connsiteX17" fmla="*/ 219456 w 4450080"/>
              <a:gd name="connsiteY17" fmla="*/ 195072 h 2889504"/>
              <a:gd name="connsiteX18" fmla="*/ 182880 w 4450080"/>
              <a:gd name="connsiteY18" fmla="*/ 170688 h 2889504"/>
              <a:gd name="connsiteX19" fmla="*/ 146304 w 4450080"/>
              <a:gd name="connsiteY19" fmla="*/ 134112 h 2889504"/>
              <a:gd name="connsiteX20" fmla="*/ 73152 w 4450080"/>
              <a:gd name="connsiteY20" fmla="*/ 85344 h 2889504"/>
              <a:gd name="connsiteX21" fmla="*/ 60960 w 4450080"/>
              <a:gd name="connsiteY21" fmla="*/ 48768 h 2889504"/>
              <a:gd name="connsiteX22" fmla="*/ 24384 w 4450080"/>
              <a:gd name="connsiteY22" fmla="*/ 24384 h 2889504"/>
              <a:gd name="connsiteX23" fmla="*/ 0 w 4450080"/>
              <a:gd name="connsiteY23" fmla="*/ 0 h 2889504"/>
              <a:gd name="connsiteX24" fmla="*/ 0 w 4450080"/>
              <a:gd name="connsiteY24" fmla="*/ 0 h 2889504"/>
              <a:gd name="connsiteX25" fmla="*/ 1487424 w 4450080"/>
              <a:gd name="connsiteY25" fmla="*/ 1633728 h 2889504"/>
              <a:gd name="connsiteX26" fmla="*/ 2950464 w 4450080"/>
              <a:gd name="connsiteY26" fmla="*/ 1438656 h 2889504"/>
              <a:gd name="connsiteX27" fmla="*/ 4450080 w 4450080"/>
              <a:gd name="connsiteY27" fmla="*/ 2170176 h 2889504"/>
              <a:gd name="connsiteX28" fmla="*/ 2974848 w 4450080"/>
              <a:gd name="connsiteY28" fmla="*/ 2889504 h 2889504"/>
              <a:gd name="connsiteX29" fmla="*/ 1499616 w 4450080"/>
              <a:gd name="connsiteY29" fmla="*/ 2535936 h 2889504"/>
              <a:gd name="connsiteX30" fmla="*/ 1447800 w 4450080"/>
              <a:gd name="connsiteY30" fmla="*/ 2514600 h 2889504"/>
              <a:gd name="connsiteX31" fmla="*/ 1402080 w 4450080"/>
              <a:gd name="connsiteY31" fmla="*/ 2389632 h 2889504"/>
              <a:gd name="connsiteX32" fmla="*/ 1377696 w 4450080"/>
              <a:gd name="connsiteY32" fmla="*/ 2340864 h 2889504"/>
              <a:gd name="connsiteX33" fmla="*/ 1316736 w 4450080"/>
              <a:gd name="connsiteY33" fmla="*/ 2243328 h 2889504"/>
              <a:gd name="connsiteX34" fmla="*/ 1267968 w 4450080"/>
              <a:gd name="connsiteY34" fmla="*/ 2182368 h 2889504"/>
              <a:gd name="connsiteX35" fmla="*/ 1231392 w 4450080"/>
              <a:gd name="connsiteY35" fmla="*/ 2121408 h 2889504"/>
              <a:gd name="connsiteX36" fmla="*/ 1109472 w 4450080"/>
              <a:gd name="connsiteY36" fmla="*/ 1975104 h 2889504"/>
              <a:gd name="connsiteX37" fmla="*/ 1011936 w 4450080"/>
              <a:gd name="connsiteY37" fmla="*/ 1853184 h 2889504"/>
              <a:gd name="connsiteX38" fmla="*/ 963168 w 4450080"/>
              <a:gd name="connsiteY38" fmla="*/ 1816608 h 2889504"/>
              <a:gd name="connsiteX39" fmla="*/ 993648 w 4450080"/>
              <a:gd name="connsiteY39"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390144 w 4450080"/>
              <a:gd name="connsiteY11" fmla="*/ 719328 h 2889504"/>
              <a:gd name="connsiteX12" fmla="*/ 341376 w 4450080"/>
              <a:gd name="connsiteY12" fmla="*/ 512064 h 2889504"/>
              <a:gd name="connsiteX13" fmla="*/ 329184 w 4450080"/>
              <a:gd name="connsiteY13" fmla="*/ 463296 h 2889504"/>
              <a:gd name="connsiteX14" fmla="*/ 304800 w 4450080"/>
              <a:gd name="connsiteY14" fmla="*/ 316992 h 2889504"/>
              <a:gd name="connsiteX15" fmla="*/ 280416 w 4450080"/>
              <a:gd name="connsiteY15" fmla="*/ 268224 h 2889504"/>
              <a:gd name="connsiteX16" fmla="*/ 219456 w 4450080"/>
              <a:gd name="connsiteY16" fmla="*/ 195072 h 2889504"/>
              <a:gd name="connsiteX17" fmla="*/ 182880 w 4450080"/>
              <a:gd name="connsiteY17" fmla="*/ 170688 h 2889504"/>
              <a:gd name="connsiteX18" fmla="*/ 146304 w 4450080"/>
              <a:gd name="connsiteY18" fmla="*/ 134112 h 2889504"/>
              <a:gd name="connsiteX19" fmla="*/ 73152 w 4450080"/>
              <a:gd name="connsiteY19" fmla="*/ 85344 h 2889504"/>
              <a:gd name="connsiteX20" fmla="*/ 60960 w 4450080"/>
              <a:gd name="connsiteY20" fmla="*/ 48768 h 2889504"/>
              <a:gd name="connsiteX21" fmla="*/ 24384 w 4450080"/>
              <a:gd name="connsiteY21" fmla="*/ 24384 h 2889504"/>
              <a:gd name="connsiteX22" fmla="*/ 0 w 4450080"/>
              <a:gd name="connsiteY22" fmla="*/ 0 h 2889504"/>
              <a:gd name="connsiteX23" fmla="*/ 0 w 4450080"/>
              <a:gd name="connsiteY23" fmla="*/ 0 h 2889504"/>
              <a:gd name="connsiteX24" fmla="*/ 1487424 w 4450080"/>
              <a:gd name="connsiteY24" fmla="*/ 1633728 h 2889504"/>
              <a:gd name="connsiteX25" fmla="*/ 2950464 w 4450080"/>
              <a:gd name="connsiteY25" fmla="*/ 1438656 h 2889504"/>
              <a:gd name="connsiteX26" fmla="*/ 4450080 w 4450080"/>
              <a:gd name="connsiteY26" fmla="*/ 2170176 h 2889504"/>
              <a:gd name="connsiteX27" fmla="*/ 2974848 w 4450080"/>
              <a:gd name="connsiteY27" fmla="*/ 2889504 h 2889504"/>
              <a:gd name="connsiteX28" fmla="*/ 1499616 w 4450080"/>
              <a:gd name="connsiteY28" fmla="*/ 2535936 h 2889504"/>
              <a:gd name="connsiteX29" fmla="*/ 1447800 w 4450080"/>
              <a:gd name="connsiteY29" fmla="*/ 2514600 h 2889504"/>
              <a:gd name="connsiteX30" fmla="*/ 1402080 w 4450080"/>
              <a:gd name="connsiteY30" fmla="*/ 2389632 h 2889504"/>
              <a:gd name="connsiteX31" fmla="*/ 1377696 w 4450080"/>
              <a:gd name="connsiteY31" fmla="*/ 2340864 h 2889504"/>
              <a:gd name="connsiteX32" fmla="*/ 1316736 w 4450080"/>
              <a:gd name="connsiteY32" fmla="*/ 2243328 h 2889504"/>
              <a:gd name="connsiteX33" fmla="*/ 1267968 w 4450080"/>
              <a:gd name="connsiteY33" fmla="*/ 2182368 h 2889504"/>
              <a:gd name="connsiteX34" fmla="*/ 1231392 w 4450080"/>
              <a:gd name="connsiteY34" fmla="*/ 2121408 h 2889504"/>
              <a:gd name="connsiteX35" fmla="*/ 1109472 w 4450080"/>
              <a:gd name="connsiteY35" fmla="*/ 1975104 h 2889504"/>
              <a:gd name="connsiteX36" fmla="*/ 1011936 w 4450080"/>
              <a:gd name="connsiteY36" fmla="*/ 1853184 h 2889504"/>
              <a:gd name="connsiteX37" fmla="*/ 963168 w 4450080"/>
              <a:gd name="connsiteY37" fmla="*/ 1816608 h 2889504"/>
              <a:gd name="connsiteX38" fmla="*/ 993648 w 4450080"/>
              <a:gd name="connsiteY38"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21792 w 4450080"/>
              <a:gd name="connsiteY5" fmla="*/ 1231392 h 2889504"/>
              <a:gd name="connsiteX6" fmla="*/ 585216 w 4450080"/>
              <a:gd name="connsiteY6" fmla="*/ 1121664 h 2889504"/>
              <a:gd name="connsiteX7" fmla="*/ 548640 w 4450080"/>
              <a:gd name="connsiteY7" fmla="*/ 1072896 h 2889504"/>
              <a:gd name="connsiteX8" fmla="*/ 1219200 w 4450080"/>
              <a:gd name="connsiteY8" fmla="*/ 2209800 h 2889504"/>
              <a:gd name="connsiteX9" fmla="*/ 463296 w 4450080"/>
              <a:gd name="connsiteY9" fmla="*/ 926592 h 2889504"/>
              <a:gd name="connsiteX10" fmla="*/ 390144 w 4450080"/>
              <a:gd name="connsiteY10" fmla="*/ 719328 h 2889504"/>
              <a:gd name="connsiteX11" fmla="*/ 341376 w 4450080"/>
              <a:gd name="connsiteY11" fmla="*/ 512064 h 2889504"/>
              <a:gd name="connsiteX12" fmla="*/ 329184 w 4450080"/>
              <a:gd name="connsiteY12" fmla="*/ 463296 h 2889504"/>
              <a:gd name="connsiteX13" fmla="*/ 304800 w 4450080"/>
              <a:gd name="connsiteY13" fmla="*/ 316992 h 2889504"/>
              <a:gd name="connsiteX14" fmla="*/ 280416 w 4450080"/>
              <a:gd name="connsiteY14" fmla="*/ 268224 h 2889504"/>
              <a:gd name="connsiteX15" fmla="*/ 219456 w 4450080"/>
              <a:gd name="connsiteY15" fmla="*/ 195072 h 2889504"/>
              <a:gd name="connsiteX16" fmla="*/ 182880 w 4450080"/>
              <a:gd name="connsiteY16" fmla="*/ 170688 h 2889504"/>
              <a:gd name="connsiteX17" fmla="*/ 146304 w 4450080"/>
              <a:gd name="connsiteY17" fmla="*/ 134112 h 2889504"/>
              <a:gd name="connsiteX18" fmla="*/ 73152 w 4450080"/>
              <a:gd name="connsiteY18" fmla="*/ 85344 h 2889504"/>
              <a:gd name="connsiteX19" fmla="*/ 60960 w 4450080"/>
              <a:gd name="connsiteY19" fmla="*/ 48768 h 2889504"/>
              <a:gd name="connsiteX20" fmla="*/ 24384 w 4450080"/>
              <a:gd name="connsiteY20" fmla="*/ 24384 h 2889504"/>
              <a:gd name="connsiteX21" fmla="*/ 0 w 4450080"/>
              <a:gd name="connsiteY21" fmla="*/ 0 h 2889504"/>
              <a:gd name="connsiteX22" fmla="*/ 0 w 4450080"/>
              <a:gd name="connsiteY22" fmla="*/ 0 h 2889504"/>
              <a:gd name="connsiteX23" fmla="*/ 1487424 w 4450080"/>
              <a:gd name="connsiteY23" fmla="*/ 1633728 h 2889504"/>
              <a:gd name="connsiteX24" fmla="*/ 2950464 w 4450080"/>
              <a:gd name="connsiteY24" fmla="*/ 1438656 h 2889504"/>
              <a:gd name="connsiteX25" fmla="*/ 4450080 w 4450080"/>
              <a:gd name="connsiteY25" fmla="*/ 2170176 h 2889504"/>
              <a:gd name="connsiteX26" fmla="*/ 2974848 w 4450080"/>
              <a:gd name="connsiteY26" fmla="*/ 2889504 h 2889504"/>
              <a:gd name="connsiteX27" fmla="*/ 1499616 w 4450080"/>
              <a:gd name="connsiteY27" fmla="*/ 2535936 h 2889504"/>
              <a:gd name="connsiteX28" fmla="*/ 1447800 w 4450080"/>
              <a:gd name="connsiteY28" fmla="*/ 2514600 h 2889504"/>
              <a:gd name="connsiteX29" fmla="*/ 1402080 w 4450080"/>
              <a:gd name="connsiteY29" fmla="*/ 2389632 h 2889504"/>
              <a:gd name="connsiteX30" fmla="*/ 1377696 w 4450080"/>
              <a:gd name="connsiteY30" fmla="*/ 2340864 h 2889504"/>
              <a:gd name="connsiteX31" fmla="*/ 1316736 w 4450080"/>
              <a:gd name="connsiteY31" fmla="*/ 2243328 h 2889504"/>
              <a:gd name="connsiteX32" fmla="*/ 1267968 w 4450080"/>
              <a:gd name="connsiteY32" fmla="*/ 2182368 h 2889504"/>
              <a:gd name="connsiteX33" fmla="*/ 1231392 w 4450080"/>
              <a:gd name="connsiteY33" fmla="*/ 2121408 h 2889504"/>
              <a:gd name="connsiteX34" fmla="*/ 1109472 w 4450080"/>
              <a:gd name="connsiteY34" fmla="*/ 1975104 h 2889504"/>
              <a:gd name="connsiteX35" fmla="*/ 1011936 w 4450080"/>
              <a:gd name="connsiteY35" fmla="*/ 1853184 h 2889504"/>
              <a:gd name="connsiteX36" fmla="*/ 963168 w 4450080"/>
              <a:gd name="connsiteY36" fmla="*/ 1816608 h 2889504"/>
              <a:gd name="connsiteX37" fmla="*/ 993648 w 4450080"/>
              <a:gd name="connsiteY37"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267968 w 4450080"/>
              <a:gd name="connsiteY31" fmla="*/ 2182368 h 2889504"/>
              <a:gd name="connsiteX32" fmla="*/ 1231392 w 4450080"/>
              <a:gd name="connsiteY32" fmla="*/ 2121408 h 2889504"/>
              <a:gd name="connsiteX33" fmla="*/ 1109472 w 4450080"/>
              <a:gd name="connsiteY33" fmla="*/ 1975104 h 2889504"/>
              <a:gd name="connsiteX34" fmla="*/ 1011936 w 4450080"/>
              <a:gd name="connsiteY34" fmla="*/ 1853184 h 2889504"/>
              <a:gd name="connsiteX35" fmla="*/ 963168 w 4450080"/>
              <a:gd name="connsiteY35" fmla="*/ 1816608 h 2889504"/>
              <a:gd name="connsiteX36" fmla="*/ 993648 w 4450080"/>
              <a:gd name="connsiteY36"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267968 w 4450080"/>
              <a:gd name="connsiteY31" fmla="*/ 2182368 h 2889504"/>
              <a:gd name="connsiteX32" fmla="*/ 1109472 w 4450080"/>
              <a:gd name="connsiteY32" fmla="*/ 1975104 h 2889504"/>
              <a:gd name="connsiteX33" fmla="*/ 1011936 w 4450080"/>
              <a:gd name="connsiteY33" fmla="*/ 1853184 h 2889504"/>
              <a:gd name="connsiteX34" fmla="*/ 963168 w 4450080"/>
              <a:gd name="connsiteY34" fmla="*/ 1816608 h 2889504"/>
              <a:gd name="connsiteX35" fmla="*/ 993648 w 4450080"/>
              <a:gd name="connsiteY35"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109472 w 4450080"/>
              <a:gd name="connsiteY31" fmla="*/ 1975104 h 2889504"/>
              <a:gd name="connsiteX32" fmla="*/ 1011936 w 4450080"/>
              <a:gd name="connsiteY32" fmla="*/ 1853184 h 2889504"/>
              <a:gd name="connsiteX33" fmla="*/ 963168 w 4450080"/>
              <a:gd name="connsiteY33" fmla="*/ 1816608 h 2889504"/>
              <a:gd name="connsiteX34" fmla="*/ 993648 w 4450080"/>
              <a:gd name="connsiteY34"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109472 w 4450080"/>
              <a:gd name="connsiteY30" fmla="*/ 1975104 h 2889504"/>
              <a:gd name="connsiteX31" fmla="*/ 1011936 w 4450080"/>
              <a:gd name="connsiteY31" fmla="*/ 1853184 h 2889504"/>
              <a:gd name="connsiteX32" fmla="*/ 963168 w 4450080"/>
              <a:gd name="connsiteY32" fmla="*/ 1816608 h 2889504"/>
              <a:gd name="connsiteX33" fmla="*/ 993648 w 4450080"/>
              <a:gd name="connsiteY33"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109472 w 4450080"/>
              <a:gd name="connsiteY29" fmla="*/ 1975104 h 2889504"/>
              <a:gd name="connsiteX30" fmla="*/ 1011936 w 4450080"/>
              <a:gd name="connsiteY30" fmla="*/ 1853184 h 2889504"/>
              <a:gd name="connsiteX31" fmla="*/ 963168 w 4450080"/>
              <a:gd name="connsiteY31" fmla="*/ 1816608 h 2889504"/>
              <a:gd name="connsiteX32" fmla="*/ 993648 w 4450080"/>
              <a:gd name="connsiteY32"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109472 w 4450080"/>
              <a:gd name="connsiteY28" fmla="*/ 1975104 h 2889504"/>
              <a:gd name="connsiteX29" fmla="*/ 1011936 w 4450080"/>
              <a:gd name="connsiteY29" fmla="*/ 1853184 h 2889504"/>
              <a:gd name="connsiteX30" fmla="*/ 963168 w 4450080"/>
              <a:gd name="connsiteY30" fmla="*/ 1816608 h 2889504"/>
              <a:gd name="connsiteX31" fmla="*/ 993648 w 4450080"/>
              <a:gd name="connsiteY31"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109472 w 4450080"/>
              <a:gd name="connsiteY27" fmla="*/ 1975104 h 2889504"/>
              <a:gd name="connsiteX28" fmla="*/ 1011936 w 4450080"/>
              <a:gd name="connsiteY28" fmla="*/ 1853184 h 2889504"/>
              <a:gd name="connsiteX29" fmla="*/ 963168 w 4450080"/>
              <a:gd name="connsiteY29" fmla="*/ 1816608 h 2889504"/>
              <a:gd name="connsiteX30" fmla="*/ 993648 w 4450080"/>
              <a:gd name="connsiteY30"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463296 w 4450080"/>
              <a:gd name="connsiteY7" fmla="*/ 926592 h 2889504"/>
              <a:gd name="connsiteX8" fmla="*/ 390144 w 4450080"/>
              <a:gd name="connsiteY8" fmla="*/ 719328 h 2889504"/>
              <a:gd name="connsiteX9" fmla="*/ 341376 w 4450080"/>
              <a:gd name="connsiteY9" fmla="*/ 512064 h 2889504"/>
              <a:gd name="connsiteX10" fmla="*/ 329184 w 4450080"/>
              <a:gd name="connsiteY10" fmla="*/ 463296 h 2889504"/>
              <a:gd name="connsiteX11" fmla="*/ 304800 w 4450080"/>
              <a:gd name="connsiteY11" fmla="*/ 316992 h 2889504"/>
              <a:gd name="connsiteX12" fmla="*/ 280416 w 4450080"/>
              <a:gd name="connsiteY12" fmla="*/ 268224 h 2889504"/>
              <a:gd name="connsiteX13" fmla="*/ 219456 w 4450080"/>
              <a:gd name="connsiteY13" fmla="*/ 195072 h 2889504"/>
              <a:gd name="connsiteX14" fmla="*/ 182880 w 4450080"/>
              <a:gd name="connsiteY14" fmla="*/ 170688 h 2889504"/>
              <a:gd name="connsiteX15" fmla="*/ 146304 w 4450080"/>
              <a:gd name="connsiteY15" fmla="*/ 134112 h 2889504"/>
              <a:gd name="connsiteX16" fmla="*/ 73152 w 4450080"/>
              <a:gd name="connsiteY16" fmla="*/ 85344 h 2889504"/>
              <a:gd name="connsiteX17" fmla="*/ 60960 w 4450080"/>
              <a:gd name="connsiteY17" fmla="*/ 48768 h 2889504"/>
              <a:gd name="connsiteX18" fmla="*/ 24384 w 4450080"/>
              <a:gd name="connsiteY18" fmla="*/ 24384 h 2889504"/>
              <a:gd name="connsiteX19" fmla="*/ 0 w 4450080"/>
              <a:gd name="connsiteY19" fmla="*/ 0 h 2889504"/>
              <a:gd name="connsiteX20" fmla="*/ 0 w 4450080"/>
              <a:gd name="connsiteY20" fmla="*/ 0 h 2889504"/>
              <a:gd name="connsiteX21" fmla="*/ 1487424 w 4450080"/>
              <a:gd name="connsiteY21" fmla="*/ 1633728 h 2889504"/>
              <a:gd name="connsiteX22" fmla="*/ 2950464 w 4450080"/>
              <a:gd name="connsiteY22" fmla="*/ 1438656 h 2889504"/>
              <a:gd name="connsiteX23" fmla="*/ 4450080 w 4450080"/>
              <a:gd name="connsiteY23" fmla="*/ 2170176 h 2889504"/>
              <a:gd name="connsiteX24" fmla="*/ 2974848 w 4450080"/>
              <a:gd name="connsiteY24" fmla="*/ 2889504 h 2889504"/>
              <a:gd name="connsiteX25" fmla="*/ 1499616 w 4450080"/>
              <a:gd name="connsiteY25" fmla="*/ 2535936 h 2889504"/>
              <a:gd name="connsiteX26" fmla="*/ 1109472 w 4450080"/>
              <a:gd name="connsiteY26" fmla="*/ 1975104 h 2889504"/>
              <a:gd name="connsiteX27" fmla="*/ 1011936 w 4450080"/>
              <a:gd name="connsiteY27" fmla="*/ 1853184 h 2889504"/>
              <a:gd name="connsiteX28" fmla="*/ 963168 w 4450080"/>
              <a:gd name="connsiteY28" fmla="*/ 1816608 h 2889504"/>
              <a:gd name="connsiteX29" fmla="*/ 993648 w 4450080"/>
              <a:gd name="connsiteY29"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463296 w 4450080"/>
              <a:gd name="connsiteY7" fmla="*/ 926592 h 2889504"/>
              <a:gd name="connsiteX8" fmla="*/ 390144 w 4450080"/>
              <a:gd name="connsiteY8" fmla="*/ 719328 h 2889504"/>
              <a:gd name="connsiteX9" fmla="*/ 341376 w 4450080"/>
              <a:gd name="connsiteY9" fmla="*/ 512064 h 2889504"/>
              <a:gd name="connsiteX10" fmla="*/ 329184 w 4450080"/>
              <a:gd name="connsiteY10" fmla="*/ 463296 h 2889504"/>
              <a:gd name="connsiteX11" fmla="*/ 304800 w 4450080"/>
              <a:gd name="connsiteY11" fmla="*/ 316992 h 2889504"/>
              <a:gd name="connsiteX12" fmla="*/ 280416 w 4450080"/>
              <a:gd name="connsiteY12" fmla="*/ 268224 h 2889504"/>
              <a:gd name="connsiteX13" fmla="*/ 219456 w 4450080"/>
              <a:gd name="connsiteY13" fmla="*/ 195072 h 2889504"/>
              <a:gd name="connsiteX14" fmla="*/ 182880 w 4450080"/>
              <a:gd name="connsiteY14" fmla="*/ 170688 h 2889504"/>
              <a:gd name="connsiteX15" fmla="*/ 146304 w 4450080"/>
              <a:gd name="connsiteY15" fmla="*/ 134112 h 2889504"/>
              <a:gd name="connsiteX16" fmla="*/ 73152 w 4450080"/>
              <a:gd name="connsiteY16" fmla="*/ 85344 h 2889504"/>
              <a:gd name="connsiteX17" fmla="*/ 60960 w 4450080"/>
              <a:gd name="connsiteY17" fmla="*/ 48768 h 2889504"/>
              <a:gd name="connsiteX18" fmla="*/ 24384 w 4450080"/>
              <a:gd name="connsiteY18" fmla="*/ 24384 h 2889504"/>
              <a:gd name="connsiteX19" fmla="*/ 0 w 4450080"/>
              <a:gd name="connsiteY19" fmla="*/ 0 h 2889504"/>
              <a:gd name="connsiteX20" fmla="*/ 0 w 4450080"/>
              <a:gd name="connsiteY20" fmla="*/ 0 h 2889504"/>
              <a:gd name="connsiteX21" fmla="*/ 1487424 w 4450080"/>
              <a:gd name="connsiteY21" fmla="*/ 1633728 h 2889504"/>
              <a:gd name="connsiteX22" fmla="*/ 2950464 w 4450080"/>
              <a:gd name="connsiteY22" fmla="*/ 1438656 h 2889504"/>
              <a:gd name="connsiteX23" fmla="*/ 4450080 w 4450080"/>
              <a:gd name="connsiteY23" fmla="*/ 2170176 h 2889504"/>
              <a:gd name="connsiteX24" fmla="*/ 2974848 w 4450080"/>
              <a:gd name="connsiteY24" fmla="*/ 2889504 h 2889504"/>
              <a:gd name="connsiteX25" fmla="*/ 1499616 w 4450080"/>
              <a:gd name="connsiteY25" fmla="*/ 2535936 h 2889504"/>
              <a:gd name="connsiteX26" fmla="*/ 1109472 w 4450080"/>
              <a:gd name="connsiteY26" fmla="*/ 1975104 h 2889504"/>
              <a:gd name="connsiteX27" fmla="*/ 1011936 w 4450080"/>
              <a:gd name="connsiteY27" fmla="*/ 1853184 h 2889504"/>
              <a:gd name="connsiteX28" fmla="*/ 993648 w 4450080"/>
              <a:gd name="connsiteY28"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85216 w 4450080"/>
              <a:gd name="connsiteY4" fmla="*/ 1121664 h 2889504"/>
              <a:gd name="connsiteX5" fmla="*/ 548640 w 4450080"/>
              <a:gd name="connsiteY5" fmla="*/ 1072896 h 2889504"/>
              <a:gd name="connsiteX6" fmla="*/ 463296 w 4450080"/>
              <a:gd name="connsiteY6" fmla="*/ 926592 h 2889504"/>
              <a:gd name="connsiteX7" fmla="*/ 390144 w 4450080"/>
              <a:gd name="connsiteY7" fmla="*/ 719328 h 2889504"/>
              <a:gd name="connsiteX8" fmla="*/ 341376 w 4450080"/>
              <a:gd name="connsiteY8" fmla="*/ 512064 h 2889504"/>
              <a:gd name="connsiteX9" fmla="*/ 329184 w 4450080"/>
              <a:gd name="connsiteY9" fmla="*/ 463296 h 2889504"/>
              <a:gd name="connsiteX10" fmla="*/ 304800 w 4450080"/>
              <a:gd name="connsiteY10" fmla="*/ 316992 h 2889504"/>
              <a:gd name="connsiteX11" fmla="*/ 280416 w 4450080"/>
              <a:gd name="connsiteY11" fmla="*/ 268224 h 2889504"/>
              <a:gd name="connsiteX12" fmla="*/ 219456 w 4450080"/>
              <a:gd name="connsiteY12" fmla="*/ 195072 h 2889504"/>
              <a:gd name="connsiteX13" fmla="*/ 182880 w 4450080"/>
              <a:gd name="connsiteY13" fmla="*/ 170688 h 2889504"/>
              <a:gd name="connsiteX14" fmla="*/ 146304 w 4450080"/>
              <a:gd name="connsiteY14" fmla="*/ 134112 h 2889504"/>
              <a:gd name="connsiteX15" fmla="*/ 73152 w 4450080"/>
              <a:gd name="connsiteY15" fmla="*/ 85344 h 2889504"/>
              <a:gd name="connsiteX16" fmla="*/ 60960 w 4450080"/>
              <a:gd name="connsiteY16" fmla="*/ 48768 h 2889504"/>
              <a:gd name="connsiteX17" fmla="*/ 24384 w 4450080"/>
              <a:gd name="connsiteY17" fmla="*/ 24384 h 2889504"/>
              <a:gd name="connsiteX18" fmla="*/ 0 w 4450080"/>
              <a:gd name="connsiteY18" fmla="*/ 0 h 2889504"/>
              <a:gd name="connsiteX19" fmla="*/ 0 w 4450080"/>
              <a:gd name="connsiteY19" fmla="*/ 0 h 2889504"/>
              <a:gd name="connsiteX20" fmla="*/ 1487424 w 4450080"/>
              <a:gd name="connsiteY20" fmla="*/ 1633728 h 2889504"/>
              <a:gd name="connsiteX21" fmla="*/ 2950464 w 4450080"/>
              <a:gd name="connsiteY21" fmla="*/ 1438656 h 2889504"/>
              <a:gd name="connsiteX22" fmla="*/ 4450080 w 4450080"/>
              <a:gd name="connsiteY22" fmla="*/ 2170176 h 2889504"/>
              <a:gd name="connsiteX23" fmla="*/ 2974848 w 4450080"/>
              <a:gd name="connsiteY23" fmla="*/ 2889504 h 2889504"/>
              <a:gd name="connsiteX24" fmla="*/ 1499616 w 4450080"/>
              <a:gd name="connsiteY24" fmla="*/ 2535936 h 2889504"/>
              <a:gd name="connsiteX25" fmla="*/ 1109472 w 4450080"/>
              <a:gd name="connsiteY25" fmla="*/ 1975104 h 2889504"/>
              <a:gd name="connsiteX26" fmla="*/ 1011936 w 4450080"/>
              <a:gd name="connsiteY26" fmla="*/ 1853184 h 2889504"/>
              <a:gd name="connsiteX27" fmla="*/ 993648 w 4450080"/>
              <a:gd name="connsiteY27"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90144 w 4450080"/>
              <a:gd name="connsiteY6" fmla="*/ 719328 h 2889504"/>
              <a:gd name="connsiteX7" fmla="*/ 341376 w 4450080"/>
              <a:gd name="connsiteY7" fmla="*/ 512064 h 2889504"/>
              <a:gd name="connsiteX8" fmla="*/ 329184 w 4450080"/>
              <a:gd name="connsiteY8" fmla="*/ 463296 h 2889504"/>
              <a:gd name="connsiteX9" fmla="*/ 304800 w 4450080"/>
              <a:gd name="connsiteY9" fmla="*/ 316992 h 2889504"/>
              <a:gd name="connsiteX10" fmla="*/ 280416 w 4450080"/>
              <a:gd name="connsiteY10" fmla="*/ 268224 h 2889504"/>
              <a:gd name="connsiteX11" fmla="*/ 219456 w 4450080"/>
              <a:gd name="connsiteY11" fmla="*/ 195072 h 2889504"/>
              <a:gd name="connsiteX12" fmla="*/ 182880 w 4450080"/>
              <a:gd name="connsiteY12" fmla="*/ 170688 h 2889504"/>
              <a:gd name="connsiteX13" fmla="*/ 146304 w 4450080"/>
              <a:gd name="connsiteY13" fmla="*/ 134112 h 2889504"/>
              <a:gd name="connsiteX14" fmla="*/ 73152 w 4450080"/>
              <a:gd name="connsiteY14" fmla="*/ 85344 h 2889504"/>
              <a:gd name="connsiteX15" fmla="*/ 60960 w 4450080"/>
              <a:gd name="connsiteY15" fmla="*/ 48768 h 2889504"/>
              <a:gd name="connsiteX16" fmla="*/ 24384 w 4450080"/>
              <a:gd name="connsiteY16" fmla="*/ 24384 h 2889504"/>
              <a:gd name="connsiteX17" fmla="*/ 0 w 4450080"/>
              <a:gd name="connsiteY17" fmla="*/ 0 h 2889504"/>
              <a:gd name="connsiteX18" fmla="*/ 0 w 4450080"/>
              <a:gd name="connsiteY18" fmla="*/ 0 h 2889504"/>
              <a:gd name="connsiteX19" fmla="*/ 1487424 w 4450080"/>
              <a:gd name="connsiteY19" fmla="*/ 1633728 h 2889504"/>
              <a:gd name="connsiteX20" fmla="*/ 2950464 w 4450080"/>
              <a:gd name="connsiteY20" fmla="*/ 1438656 h 2889504"/>
              <a:gd name="connsiteX21" fmla="*/ 4450080 w 4450080"/>
              <a:gd name="connsiteY21" fmla="*/ 2170176 h 2889504"/>
              <a:gd name="connsiteX22" fmla="*/ 2974848 w 4450080"/>
              <a:gd name="connsiteY22" fmla="*/ 2889504 h 2889504"/>
              <a:gd name="connsiteX23" fmla="*/ 1499616 w 4450080"/>
              <a:gd name="connsiteY23" fmla="*/ 2535936 h 2889504"/>
              <a:gd name="connsiteX24" fmla="*/ 1109472 w 4450080"/>
              <a:gd name="connsiteY24" fmla="*/ 1975104 h 2889504"/>
              <a:gd name="connsiteX25" fmla="*/ 1011936 w 4450080"/>
              <a:gd name="connsiteY25" fmla="*/ 1853184 h 2889504"/>
              <a:gd name="connsiteX26" fmla="*/ 993648 w 4450080"/>
              <a:gd name="connsiteY26"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41376 w 4450080"/>
              <a:gd name="connsiteY6" fmla="*/ 512064 h 2889504"/>
              <a:gd name="connsiteX7" fmla="*/ 329184 w 4450080"/>
              <a:gd name="connsiteY7" fmla="*/ 463296 h 2889504"/>
              <a:gd name="connsiteX8" fmla="*/ 304800 w 4450080"/>
              <a:gd name="connsiteY8" fmla="*/ 316992 h 2889504"/>
              <a:gd name="connsiteX9" fmla="*/ 280416 w 4450080"/>
              <a:gd name="connsiteY9" fmla="*/ 268224 h 2889504"/>
              <a:gd name="connsiteX10" fmla="*/ 219456 w 4450080"/>
              <a:gd name="connsiteY10" fmla="*/ 195072 h 2889504"/>
              <a:gd name="connsiteX11" fmla="*/ 182880 w 4450080"/>
              <a:gd name="connsiteY11" fmla="*/ 170688 h 2889504"/>
              <a:gd name="connsiteX12" fmla="*/ 146304 w 4450080"/>
              <a:gd name="connsiteY12" fmla="*/ 134112 h 2889504"/>
              <a:gd name="connsiteX13" fmla="*/ 73152 w 4450080"/>
              <a:gd name="connsiteY13" fmla="*/ 85344 h 2889504"/>
              <a:gd name="connsiteX14" fmla="*/ 60960 w 4450080"/>
              <a:gd name="connsiteY14" fmla="*/ 48768 h 2889504"/>
              <a:gd name="connsiteX15" fmla="*/ 24384 w 4450080"/>
              <a:gd name="connsiteY15" fmla="*/ 24384 h 2889504"/>
              <a:gd name="connsiteX16" fmla="*/ 0 w 4450080"/>
              <a:gd name="connsiteY16" fmla="*/ 0 h 2889504"/>
              <a:gd name="connsiteX17" fmla="*/ 0 w 4450080"/>
              <a:gd name="connsiteY17" fmla="*/ 0 h 2889504"/>
              <a:gd name="connsiteX18" fmla="*/ 1487424 w 4450080"/>
              <a:gd name="connsiteY18" fmla="*/ 1633728 h 2889504"/>
              <a:gd name="connsiteX19" fmla="*/ 2950464 w 4450080"/>
              <a:gd name="connsiteY19" fmla="*/ 1438656 h 2889504"/>
              <a:gd name="connsiteX20" fmla="*/ 4450080 w 4450080"/>
              <a:gd name="connsiteY20" fmla="*/ 2170176 h 2889504"/>
              <a:gd name="connsiteX21" fmla="*/ 2974848 w 4450080"/>
              <a:gd name="connsiteY21" fmla="*/ 2889504 h 2889504"/>
              <a:gd name="connsiteX22" fmla="*/ 1499616 w 4450080"/>
              <a:gd name="connsiteY22" fmla="*/ 2535936 h 2889504"/>
              <a:gd name="connsiteX23" fmla="*/ 1109472 w 4450080"/>
              <a:gd name="connsiteY23" fmla="*/ 1975104 h 2889504"/>
              <a:gd name="connsiteX24" fmla="*/ 1011936 w 4450080"/>
              <a:gd name="connsiteY24" fmla="*/ 1853184 h 2889504"/>
              <a:gd name="connsiteX25" fmla="*/ 993648 w 4450080"/>
              <a:gd name="connsiteY25"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41376 w 4450080"/>
              <a:gd name="connsiteY6" fmla="*/ 512064 h 2889504"/>
              <a:gd name="connsiteX7" fmla="*/ 304800 w 4450080"/>
              <a:gd name="connsiteY7" fmla="*/ 316992 h 2889504"/>
              <a:gd name="connsiteX8" fmla="*/ 280416 w 4450080"/>
              <a:gd name="connsiteY8" fmla="*/ 268224 h 2889504"/>
              <a:gd name="connsiteX9" fmla="*/ 219456 w 4450080"/>
              <a:gd name="connsiteY9" fmla="*/ 195072 h 2889504"/>
              <a:gd name="connsiteX10" fmla="*/ 182880 w 4450080"/>
              <a:gd name="connsiteY10" fmla="*/ 170688 h 2889504"/>
              <a:gd name="connsiteX11" fmla="*/ 146304 w 4450080"/>
              <a:gd name="connsiteY11" fmla="*/ 134112 h 2889504"/>
              <a:gd name="connsiteX12" fmla="*/ 73152 w 4450080"/>
              <a:gd name="connsiteY12" fmla="*/ 85344 h 2889504"/>
              <a:gd name="connsiteX13" fmla="*/ 60960 w 4450080"/>
              <a:gd name="connsiteY13" fmla="*/ 48768 h 2889504"/>
              <a:gd name="connsiteX14" fmla="*/ 24384 w 4450080"/>
              <a:gd name="connsiteY14" fmla="*/ 24384 h 2889504"/>
              <a:gd name="connsiteX15" fmla="*/ 0 w 4450080"/>
              <a:gd name="connsiteY15" fmla="*/ 0 h 2889504"/>
              <a:gd name="connsiteX16" fmla="*/ 0 w 4450080"/>
              <a:gd name="connsiteY16" fmla="*/ 0 h 2889504"/>
              <a:gd name="connsiteX17" fmla="*/ 1487424 w 4450080"/>
              <a:gd name="connsiteY17" fmla="*/ 1633728 h 2889504"/>
              <a:gd name="connsiteX18" fmla="*/ 2950464 w 4450080"/>
              <a:gd name="connsiteY18" fmla="*/ 1438656 h 2889504"/>
              <a:gd name="connsiteX19" fmla="*/ 4450080 w 4450080"/>
              <a:gd name="connsiteY19" fmla="*/ 2170176 h 2889504"/>
              <a:gd name="connsiteX20" fmla="*/ 2974848 w 4450080"/>
              <a:gd name="connsiteY20" fmla="*/ 2889504 h 2889504"/>
              <a:gd name="connsiteX21" fmla="*/ 1499616 w 4450080"/>
              <a:gd name="connsiteY21" fmla="*/ 2535936 h 2889504"/>
              <a:gd name="connsiteX22" fmla="*/ 1109472 w 4450080"/>
              <a:gd name="connsiteY22" fmla="*/ 1975104 h 2889504"/>
              <a:gd name="connsiteX23" fmla="*/ 1011936 w 4450080"/>
              <a:gd name="connsiteY23" fmla="*/ 1853184 h 2889504"/>
              <a:gd name="connsiteX24" fmla="*/ 993648 w 4450080"/>
              <a:gd name="connsiteY24"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04800 w 4450080"/>
              <a:gd name="connsiteY6" fmla="*/ 316992 h 2889504"/>
              <a:gd name="connsiteX7" fmla="*/ 280416 w 4450080"/>
              <a:gd name="connsiteY7" fmla="*/ 268224 h 2889504"/>
              <a:gd name="connsiteX8" fmla="*/ 219456 w 4450080"/>
              <a:gd name="connsiteY8" fmla="*/ 195072 h 2889504"/>
              <a:gd name="connsiteX9" fmla="*/ 182880 w 4450080"/>
              <a:gd name="connsiteY9" fmla="*/ 170688 h 2889504"/>
              <a:gd name="connsiteX10" fmla="*/ 146304 w 4450080"/>
              <a:gd name="connsiteY10" fmla="*/ 134112 h 2889504"/>
              <a:gd name="connsiteX11" fmla="*/ 73152 w 4450080"/>
              <a:gd name="connsiteY11" fmla="*/ 85344 h 2889504"/>
              <a:gd name="connsiteX12" fmla="*/ 60960 w 4450080"/>
              <a:gd name="connsiteY12" fmla="*/ 48768 h 2889504"/>
              <a:gd name="connsiteX13" fmla="*/ 24384 w 4450080"/>
              <a:gd name="connsiteY13" fmla="*/ 24384 h 2889504"/>
              <a:gd name="connsiteX14" fmla="*/ 0 w 4450080"/>
              <a:gd name="connsiteY14" fmla="*/ 0 h 2889504"/>
              <a:gd name="connsiteX15" fmla="*/ 0 w 4450080"/>
              <a:gd name="connsiteY15" fmla="*/ 0 h 2889504"/>
              <a:gd name="connsiteX16" fmla="*/ 1487424 w 4450080"/>
              <a:gd name="connsiteY16" fmla="*/ 1633728 h 2889504"/>
              <a:gd name="connsiteX17" fmla="*/ 2950464 w 4450080"/>
              <a:gd name="connsiteY17" fmla="*/ 1438656 h 2889504"/>
              <a:gd name="connsiteX18" fmla="*/ 4450080 w 4450080"/>
              <a:gd name="connsiteY18" fmla="*/ 2170176 h 2889504"/>
              <a:gd name="connsiteX19" fmla="*/ 2974848 w 4450080"/>
              <a:gd name="connsiteY19" fmla="*/ 2889504 h 2889504"/>
              <a:gd name="connsiteX20" fmla="*/ 1499616 w 4450080"/>
              <a:gd name="connsiteY20" fmla="*/ 2535936 h 2889504"/>
              <a:gd name="connsiteX21" fmla="*/ 1109472 w 4450080"/>
              <a:gd name="connsiteY21" fmla="*/ 1975104 h 2889504"/>
              <a:gd name="connsiteX22" fmla="*/ 1011936 w 4450080"/>
              <a:gd name="connsiteY22" fmla="*/ 1853184 h 2889504"/>
              <a:gd name="connsiteX23" fmla="*/ 993648 w 4450080"/>
              <a:gd name="connsiteY23"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04800 w 4450080"/>
              <a:gd name="connsiteY6" fmla="*/ 316992 h 2889504"/>
              <a:gd name="connsiteX7" fmla="*/ 219456 w 4450080"/>
              <a:gd name="connsiteY7" fmla="*/ 195072 h 2889504"/>
              <a:gd name="connsiteX8" fmla="*/ 182880 w 4450080"/>
              <a:gd name="connsiteY8" fmla="*/ 170688 h 2889504"/>
              <a:gd name="connsiteX9" fmla="*/ 146304 w 4450080"/>
              <a:gd name="connsiteY9" fmla="*/ 134112 h 2889504"/>
              <a:gd name="connsiteX10" fmla="*/ 73152 w 4450080"/>
              <a:gd name="connsiteY10" fmla="*/ 85344 h 2889504"/>
              <a:gd name="connsiteX11" fmla="*/ 60960 w 4450080"/>
              <a:gd name="connsiteY11" fmla="*/ 48768 h 2889504"/>
              <a:gd name="connsiteX12" fmla="*/ 24384 w 4450080"/>
              <a:gd name="connsiteY12" fmla="*/ 24384 h 2889504"/>
              <a:gd name="connsiteX13" fmla="*/ 0 w 4450080"/>
              <a:gd name="connsiteY13" fmla="*/ 0 h 2889504"/>
              <a:gd name="connsiteX14" fmla="*/ 0 w 4450080"/>
              <a:gd name="connsiteY14" fmla="*/ 0 h 2889504"/>
              <a:gd name="connsiteX15" fmla="*/ 1487424 w 4450080"/>
              <a:gd name="connsiteY15" fmla="*/ 1633728 h 2889504"/>
              <a:gd name="connsiteX16" fmla="*/ 2950464 w 4450080"/>
              <a:gd name="connsiteY16" fmla="*/ 1438656 h 2889504"/>
              <a:gd name="connsiteX17" fmla="*/ 4450080 w 4450080"/>
              <a:gd name="connsiteY17" fmla="*/ 2170176 h 2889504"/>
              <a:gd name="connsiteX18" fmla="*/ 2974848 w 4450080"/>
              <a:gd name="connsiteY18" fmla="*/ 2889504 h 2889504"/>
              <a:gd name="connsiteX19" fmla="*/ 1499616 w 4450080"/>
              <a:gd name="connsiteY19" fmla="*/ 2535936 h 2889504"/>
              <a:gd name="connsiteX20" fmla="*/ 1109472 w 4450080"/>
              <a:gd name="connsiteY20" fmla="*/ 1975104 h 2889504"/>
              <a:gd name="connsiteX21" fmla="*/ 1011936 w 4450080"/>
              <a:gd name="connsiteY21" fmla="*/ 1853184 h 2889504"/>
              <a:gd name="connsiteX22" fmla="*/ 993648 w 4450080"/>
              <a:gd name="connsiteY22"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219456 w 4450080"/>
              <a:gd name="connsiteY6" fmla="*/ 195072 h 2889504"/>
              <a:gd name="connsiteX7" fmla="*/ 182880 w 4450080"/>
              <a:gd name="connsiteY7" fmla="*/ 170688 h 2889504"/>
              <a:gd name="connsiteX8" fmla="*/ 146304 w 4450080"/>
              <a:gd name="connsiteY8" fmla="*/ 134112 h 2889504"/>
              <a:gd name="connsiteX9" fmla="*/ 73152 w 4450080"/>
              <a:gd name="connsiteY9" fmla="*/ 85344 h 2889504"/>
              <a:gd name="connsiteX10" fmla="*/ 60960 w 4450080"/>
              <a:gd name="connsiteY10" fmla="*/ 48768 h 2889504"/>
              <a:gd name="connsiteX11" fmla="*/ 24384 w 4450080"/>
              <a:gd name="connsiteY11" fmla="*/ 24384 h 2889504"/>
              <a:gd name="connsiteX12" fmla="*/ 0 w 4450080"/>
              <a:gd name="connsiteY12" fmla="*/ 0 h 2889504"/>
              <a:gd name="connsiteX13" fmla="*/ 0 w 4450080"/>
              <a:gd name="connsiteY13" fmla="*/ 0 h 2889504"/>
              <a:gd name="connsiteX14" fmla="*/ 1487424 w 4450080"/>
              <a:gd name="connsiteY14" fmla="*/ 1633728 h 2889504"/>
              <a:gd name="connsiteX15" fmla="*/ 2950464 w 4450080"/>
              <a:gd name="connsiteY15" fmla="*/ 1438656 h 2889504"/>
              <a:gd name="connsiteX16" fmla="*/ 4450080 w 4450080"/>
              <a:gd name="connsiteY16" fmla="*/ 2170176 h 2889504"/>
              <a:gd name="connsiteX17" fmla="*/ 2974848 w 4450080"/>
              <a:gd name="connsiteY17" fmla="*/ 2889504 h 2889504"/>
              <a:gd name="connsiteX18" fmla="*/ 1499616 w 4450080"/>
              <a:gd name="connsiteY18" fmla="*/ 2535936 h 2889504"/>
              <a:gd name="connsiteX19" fmla="*/ 1109472 w 4450080"/>
              <a:gd name="connsiteY19" fmla="*/ 1975104 h 2889504"/>
              <a:gd name="connsiteX20" fmla="*/ 1011936 w 4450080"/>
              <a:gd name="connsiteY20" fmla="*/ 1853184 h 2889504"/>
              <a:gd name="connsiteX21" fmla="*/ 993648 w 4450080"/>
              <a:gd name="connsiteY21"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219456 w 4450080"/>
              <a:gd name="connsiteY6" fmla="*/ 195072 h 2889504"/>
              <a:gd name="connsiteX7" fmla="*/ 146304 w 4450080"/>
              <a:gd name="connsiteY7" fmla="*/ 134112 h 2889504"/>
              <a:gd name="connsiteX8" fmla="*/ 73152 w 4450080"/>
              <a:gd name="connsiteY8" fmla="*/ 85344 h 2889504"/>
              <a:gd name="connsiteX9" fmla="*/ 60960 w 4450080"/>
              <a:gd name="connsiteY9" fmla="*/ 48768 h 2889504"/>
              <a:gd name="connsiteX10" fmla="*/ 24384 w 4450080"/>
              <a:gd name="connsiteY10" fmla="*/ 24384 h 2889504"/>
              <a:gd name="connsiteX11" fmla="*/ 0 w 4450080"/>
              <a:gd name="connsiteY11" fmla="*/ 0 h 2889504"/>
              <a:gd name="connsiteX12" fmla="*/ 0 w 4450080"/>
              <a:gd name="connsiteY12" fmla="*/ 0 h 2889504"/>
              <a:gd name="connsiteX13" fmla="*/ 1487424 w 4450080"/>
              <a:gd name="connsiteY13" fmla="*/ 1633728 h 2889504"/>
              <a:gd name="connsiteX14" fmla="*/ 2950464 w 4450080"/>
              <a:gd name="connsiteY14" fmla="*/ 1438656 h 2889504"/>
              <a:gd name="connsiteX15" fmla="*/ 4450080 w 4450080"/>
              <a:gd name="connsiteY15" fmla="*/ 2170176 h 2889504"/>
              <a:gd name="connsiteX16" fmla="*/ 2974848 w 4450080"/>
              <a:gd name="connsiteY16" fmla="*/ 2889504 h 2889504"/>
              <a:gd name="connsiteX17" fmla="*/ 1499616 w 4450080"/>
              <a:gd name="connsiteY17" fmla="*/ 2535936 h 2889504"/>
              <a:gd name="connsiteX18" fmla="*/ 1109472 w 4450080"/>
              <a:gd name="connsiteY18" fmla="*/ 1975104 h 2889504"/>
              <a:gd name="connsiteX19" fmla="*/ 1011936 w 4450080"/>
              <a:gd name="connsiteY19" fmla="*/ 1853184 h 2889504"/>
              <a:gd name="connsiteX20" fmla="*/ 993648 w 4450080"/>
              <a:gd name="connsiteY20" fmla="*/ 1847088 h 288950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113792 w 4502912"/>
              <a:gd name="connsiteY9" fmla="*/ 180848 h 3021584"/>
              <a:gd name="connsiteX10" fmla="*/ 77216 w 4502912"/>
              <a:gd name="connsiteY10" fmla="*/ 156464 h 3021584"/>
              <a:gd name="connsiteX11" fmla="*/ 52832 w 4502912"/>
              <a:gd name="connsiteY11" fmla="*/ 132080 h 3021584"/>
              <a:gd name="connsiteX12" fmla="*/ 52832 w 4502912"/>
              <a:gd name="connsiteY12" fmla="*/ 132080 h 3021584"/>
              <a:gd name="connsiteX13" fmla="*/ 1540256 w 4502912"/>
              <a:gd name="connsiteY13" fmla="*/ 1765808 h 3021584"/>
              <a:gd name="connsiteX14" fmla="*/ 3003296 w 4502912"/>
              <a:gd name="connsiteY14" fmla="*/ 1570736 h 3021584"/>
              <a:gd name="connsiteX15" fmla="*/ 4502912 w 4502912"/>
              <a:gd name="connsiteY15" fmla="*/ 2302256 h 3021584"/>
              <a:gd name="connsiteX16" fmla="*/ 3027680 w 4502912"/>
              <a:gd name="connsiteY16" fmla="*/ 3021584 h 3021584"/>
              <a:gd name="connsiteX17" fmla="*/ 1552448 w 4502912"/>
              <a:gd name="connsiteY17" fmla="*/ 2668016 h 3021584"/>
              <a:gd name="connsiteX18" fmla="*/ 1162304 w 4502912"/>
              <a:gd name="connsiteY18" fmla="*/ 2107184 h 3021584"/>
              <a:gd name="connsiteX19" fmla="*/ 1064768 w 4502912"/>
              <a:gd name="connsiteY19" fmla="*/ 1985264 h 3021584"/>
              <a:gd name="connsiteX20" fmla="*/ 1046480 w 4502912"/>
              <a:gd name="connsiteY20" fmla="*/ 1979168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113792 w 4502912"/>
              <a:gd name="connsiteY9" fmla="*/ 180848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1162304 w 4502912"/>
              <a:gd name="connsiteY17" fmla="*/ 2107184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77216 w 4502912"/>
              <a:gd name="connsiteY9" fmla="*/ 156464 h 3021584"/>
              <a:gd name="connsiteX10" fmla="*/ 52832 w 4502912"/>
              <a:gd name="connsiteY10" fmla="*/ 132080 h 3021584"/>
              <a:gd name="connsiteX11" fmla="*/ 1540256 w 4502912"/>
              <a:gd name="connsiteY11" fmla="*/ 1765808 h 3021584"/>
              <a:gd name="connsiteX12" fmla="*/ 3003296 w 4502912"/>
              <a:gd name="connsiteY12" fmla="*/ 1570736 h 3021584"/>
              <a:gd name="connsiteX13" fmla="*/ 4502912 w 4502912"/>
              <a:gd name="connsiteY13" fmla="*/ 2302256 h 3021584"/>
              <a:gd name="connsiteX14" fmla="*/ 3027680 w 4502912"/>
              <a:gd name="connsiteY14" fmla="*/ 3021584 h 3021584"/>
              <a:gd name="connsiteX15" fmla="*/ 1552448 w 4502912"/>
              <a:gd name="connsiteY15" fmla="*/ 2668016 h 3021584"/>
              <a:gd name="connsiteX16" fmla="*/ 1162304 w 4502912"/>
              <a:gd name="connsiteY16" fmla="*/ 2107184 h 3021584"/>
              <a:gd name="connsiteX17" fmla="*/ 1064768 w 4502912"/>
              <a:gd name="connsiteY17" fmla="*/ 1985264 h 3021584"/>
              <a:gd name="connsiteX18" fmla="*/ 1046480 w 4502912"/>
              <a:gd name="connsiteY18"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1162304 w 4502912"/>
              <a:gd name="connsiteY17" fmla="*/ 2107184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52832 w 4502912"/>
              <a:gd name="connsiteY17" fmla="*/ 132080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52832 w 4502912"/>
              <a:gd name="connsiteY17" fmla="*/ 132080 h 3021584"/>
              <a:gd name="connsiteX18" fmla="*/ 1064768 w 4502912"/>
              <a:gd name="connsiteY18" fmla="*/ 1985264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77216 w 4502912"/>
              <a:gd name="connsiteY9" fmla="*/ 156464 h 3021584"/>
              <a:gd name="connsiteX10" fmla="*/ 52832 w 4502912"/>
              <a:gd name="connsiteY10" fmla="*/ 132080 h 3021584"/>
              <a:gd name="connsiteX11" fmla="*/ 1540256 w 4502912"/>
              <a:gd name="connsiteY11" fmla="*/ 1765808 h 3021584"/>
              <a:gd name="connsiteX12" fmla="*/ 3003296 w 4502912"/>
              <a:gd name="connsiteY12" fmla="*/ 1570736 h 3021584"/>
              <a:gd name="connsiteX13" fmla="*/ 4502912 w 4502912"/>
              <a:gd name="connsiteY13" fmla="*/ 2302256 h 3021584"/>
              <a:gd name="connsiteX14" fmla="*/ 3027680 w 4502912"/>
              <a:gd name="connsiteY14" fmla="*/ 3021584 h 3021584"/>
              <a:gd name="connsiteX15" fmla="*/ 1552448 w 4502912"/>
              <a:gd name="connsiteY15" fmla="*/ 2668016 h 3021584"/>
              <a:gd name="connsiteX16" fmla="*/ 52832 w 4502912"/>
              <a:gd name="connsiteY16" fmla="*/ 132080 h 3021584"/>
              <a:gd name="connsiteX17" fmla="*/ 1064768 w 4502912"/>
              <a:gd name="connsiteY17" fmla="*/ 1985264 h 3021584"/>
              <a:gd name="connsiteX0" fmla="*/ 869696 w 4502912"/>
              <a:gd name="connsiteY0" fmla="*/ 1778000 h 3021584"/>
              <a:gd name="connsiteX1" fmla="*/ 784352 w 4502912"/>
              <a:gd name="connsiteY1" fmla="*/ 1595120 h 3021584"/>
              <a:gd name="connsiteX2" fmla="*/ 674624 w 4502912"/>
              <a:gd name="connsiteY2" fmla="*/ 1363472 h 3021584"/>
              <a:gd name="connsiteX3" fmla="*/ 601472 w 4502912"/>
              <a:gd name="connsiteY3" fmla="*/ 1204976 h 3021584"/>
              <a:gd name="connsiteX4" fmla="*/ 516128 w 4502912"/>
              <a:gd name="connsiteY4" fmla="*/ 1058672 h 3021584"/>
              <a:gd name="connsiteX5" fmla="*/ 52832 w 4502912"/>
              <a:gd name="connsiteY5" fmla="*/ 132080 h 3021584"/>
              <a:gd name="connsiteX6" fmla="*/ 199136 w 4502912"/>
              <a:gd name="connsiteY6" fmla="*/ 266192 h 3021584"/>
              <a:gd name="connsiteX7" fmla="*/ 125984 w 4502912"/>
              <a:gd name="connsiteY7" fmla="*/ 217424 h 3021584"/>
              <a:gd name="connsiteX8" fmla="*/ 77216 w 4502912"/>
              <a:gd name="connsiteY8" fmla="*/ 156464 h 3021584"/>
              <a:gd name="connsiteX9" fmla="*/ 52832 w 4502912"/>
              <a:gd name="connsiteY9" fmla="*/ 132080 h 3021584"/>
              <a:gd name="connsiteX10" fmla="*/ 1540256 w 4502912"/>
              <a:gd name="connsiteY10" fmla="*/ 1765808 h 3021584"/>
              <a:gd name="connsiteX11" fmla="*/ 3003296 w 4502912"/>
              <a:gd name="connsiteY11" fmla="*/ 1570736 h 3021584"/>
              <a:gd name="connsiteX12" fmla="*/ 4502912 w 4502912"/>
              <a:gd name="connsiteY12" fmla="*/ 2302256 h 3021584"/>
              <a:gd name="connsiteX13" fmla="*/ 3027680 w 4502912"/>
              <a:gd name="connsiteY13" fmla="*/ 3021584 h 3021584"/>
              <a:gd name="connsiteX14" fmla="*/ 1552448 w 4502912"/>
              <a:gd name="connsiteY14" fmla="*/ 2668016 h 3021584"/>
              <a:gd name="connsiteX15" fmla="*/ 52832 w 4502912"/>
              <a:gd name="connsiteY15" fmla="*/ 132080 h 3021584"/>
              <a:gd name="connsiteX16" fmla="*/ 1064768 w 4502912"/>
              <a:gd name="connsiteY16" fmla="*/ 1985264 h 3021584"/>
              <a:gd name="connsiteX0" fmla="*/ 869696 w 4502912"/>
              <a:gd name="connsiteY0" fmla="*/ 1778000 h 3021584"/>
              <a:gd name="connsiteX1" fmla="*/ 784352 w 4502912"/>
              <a:gd name="connsiteY1" fmla="*/ 1595120 h 3021584"/>
              <a:gd name="connsiteX2" fmla="*/ 674624 w 4502912"/>
              <a:gd name="connsiteY2" fmla="*/ 1363472 h 3021584"/>
              <a:gd name="connsiteX3" fmla="*/ 601472 w 4502912"/>
              <a:gd name="connsiteY3" fmla="*/ 1204976 h 3021584"/>
              <a:gd name="connsiteX4" fmla="*/ 516128 w 4502912"/>
              <a:gd name="connsiteY4" fmla="*/ 1058672 h 3021584"/>
              <a:gd name="connsiteX5" fmla="*/ 52832 w 4502912"/>
              <a:gd name="connsiteY5" fmla="*/ 132080 h 3021584"/>
              <a:gd name="connsiteX6" fmla="*/ 199136 w 4502912"/>
              <a:gd name="connsiteY6" fmla="*/ 266192 h 3021584"/>
              <a:gd name="connsiteX7" fmla="*/ 125984 w 4502912"/>
              <a:gd name="connsiteY7" fmla="*/ 217424 h 3021584"/>
              <a:gd name="connsiteX8" fmla="*/ 77216 w 4502912"/>
              <a:gd name="connsiteY8" fmla="*/ 156464 h 3021584"/>
              <a:gd name="connsiteX9" fmla="*/ 52832 w 4502912"/>
              <a:gd name="connsiteY9" fmla="*/ 132080 h 3021584"/>
              <a:gd name="connsiteX10" fmla="*/ 1540256 w 4502912"/>
              <a:gd name="connsiteY10" fmla="*/ 1765808 h 3021584"/>
              <a:gd name="connsiteX11" fmla="*/ 3003296 w 4502912"/>
              <a:gd name="connsiteY11" fmla="*/ 1570736 h 3021584"/>
              <a:gd name="connsiteX12" fmla="*/ 4502912 w 4502912"/>
              <a:gd name="connsiteY12" fmla="*/ 2302256 h 3021584"/>
              <a:gd name="connsiteX13" fmla="*/ 3027680 w 4502912"/>
              <a:gd name="connsiteY13" fmla="*/ 3021584 h 3021584"/>
              <a:gd name="connsiteX14" fmla="*/ 1552448 w 4502912"/>
              <a:gd name="connsiteY14" fmla="*/ 2668016 h 3021584"/>
              <a:gd name="connsiteX15" fmla="*/ 52832 w 4502912"/>
              <a:gd name="connsiteY15" fmla="*/ 132080 h 3021584"/>
              <a:gd name="connsiteX0" fmla="*/ 784352 w 4502912"/>
              <a:gd name="connsiteY0" fmla="*/ 1595120 h 3021584"/>
              <a:gd name="connsiteX1" fmla="*/ 674624 w 4502912"/>
              <a:gd name="connsiteY1" fmla="*/ 1363472 h 3021584"/>
              <a:gd name="connsiteX2" fmla="*/ 601472 w 4502912"/>
              <a:gd name="connsiteY2" fmla="*/ 1204976 h 3021584"/>
              <a:gd name="connsiteX3" fmla="*/ 516128 w 4502912"/>
              <a:gd name="connsiteY3" fmla="*/ 1058672 h 3021584"/>
              <a:gd name="connsiteX4" fmla="*/ 52832 w 4502912"/>
              <a:gd name="connsiteY4" fmla="*/ 132080 h 3021584"/>
              <a:gd name="connsiteX5" fmla="*/ 199136 w 4502912"/>
              <a:gd name="connsiteY5" fmla="*/ 266192 h 3021584"/>
              <a:gd name="connsiteX6" fmla="*/ 125984 w 4502912"/>
              <a:gd name="connsiteY6" fmla="*/ 217424 h 3021584"/>
              <a:gd name="connsiteX7" fmla="*/ 77216 w 4502912"/>
              <a:gd name="connsiteY7" fmla="*/ 156464 h 3021584"/>
              <a:gd name="connsiteX8" fmla="*/ 52832 w 4502912"/>
              <a:gd name="connsiteY8" fmla="*/ 132080 h 3021584"/>
              <a:gd name="connsiteX9" fmla="*/ 1540256 w 4502912"/>
              <a:gd name="connsiteY9" fmla="*/ 1765808 h 3021584"/>
              <a:gd name="connsiteX10" fmla="*/ 3003296 w 4502912"/>
              <a:gd name="connsiteY10" fmla="*/ 1570736 h 3021584"/>
              <a:gd name="connsiteX11" fmla="*/ 4502912 w 4502912"/>
              <a:gd name="connsiteY11" fmla="*/ 2302256 h 3021584"/>
              <a:gd name="connsiteX12" fmla="*/ 3027680 w 4502912"/>
              <a:gd name="connsiteY12" fmla="*/ 3021584 h 3021584"/>
              <a:gd name="connsiteX13" fmla="*/ 1552448 w 4502912"/>
              <a:gd name="connsiteY13" fmla="*/ 2668016 h 3021584"/>
              <a:gd name="connsiteX14" fmla="*/ 52832 w 4502912"/>
              <a:gd name="connsiteY14" fmla="*/ 132080 h 3021584"/>
              <a:gd name="connsiteX0" fmla="*/ 674624 w 4502912"/>
              <a:gd name="connsiteY0" fmla="*/ 1363472 h 3021584"/>
              <a:gd name="connsiteX1" fmla="*/ 601472 w 4502912"/>
              <a:gd name="connsiteY1" fmla="*/ 1204976 h 3021584"/>
              <a:gd name="connsiteX2" fmla="*/ 516128 w 4502912"/>
              <a:gd name="connsiteY2" fmla="*/ 1058672 h 3021584"/>
              <a:gd name="connsiteX3" fmla="*/ 52832 w 4502912"/>
              <a:gd name="connsiteY3" fmla="*/ 132080 h 3021584"/>
              <a:gd name="connsiteX4" fmla="*/ 199136 w 4502912"/>
              <a:gd name="connsiteY4" fmla="*/ 266192 h 3021584"/>
              <a:gd name="connsiteX5" fmla="*/ 125984 w 4502912"/>
              <a:gd name="connsiteY5" fmla="*/ 217424 h 3021584"/>
              <a:gd name="connsiteX6" fmla="*/ 77216 w 4502912"/>
              <a:gd name="connsiteY6" fmla="*/ 156464 h 3021584"/>
              <a:gd name="connsiteX7" fmla="*/ 52832 w 4502912"/>
              <a:gd name="connsiteY7" fmla="*/ 132080 h 3021584"/>
              <a:gd name="connsiteX8" fmla="*/ 1540256 w 4502912"/>
              <a:gd name="connsiteY8" fmla="*/ 1765808 h 3021584"/>
              <a:gd name="connsiteX9" fmla="*/ 3003296 w 4502912"/>
              <a:gd name="connsiteY9" fmla="*/ 1570736 h 3021584"/>
              <a:gd name="connsiteX10" fmla="*/ 4502912 w 4502912"/>
              <a:gd name="connsiteY10" fmla="*/ 2302256 h 3021584"/>
              <a:gd name="connsiteX11" fmla="*/ 3027680 w 4502912"/>
              <a:gd name="connsiteY11" fmla="*/ 3021584 h 3021584"/>
              <a:gd name="connsiteX12" fmla="*/ 1552448 w 4502912"/>
              <a:gd name="connsiteY12" fmla="*/ 2668016 h 3021584"/>
              <a:gd name="connsiteX13" fmla="*/ 52832 w 4502912"/>
              <a:gd name="connsiteY13" fmla="*/ 132080 h 3021584"/>
              <a:gd name="connsiteX0" fmla="*/ 674624 w 4502912"/>
              <a:gd name="connsiteY0" fmla="*/ 1363472 h 3021584"/>
              <a:gd name="connsiteX1" fmla="*/ 516128 w 4502912"/>
              <a:gd name="connsiteY1" fmla="*/ 1058672 h 3021584"/>
              <a:gd name="connsiteX2" fmla="*/ 52832 w 4502912"/>
              <a:gd name="connsiteY2" fmla="*/ 132080 h 3021584"/>
              <a:gd name="connsiteX3" fmla="*/ 199136 w 4502912"/>
              <a:gd name="connsiteY3" fmla="*/ 266192 h 3021584"/>
              <a:gd name="connsiteX4" fmla="*/ 125984 w 4502912"/>
              <a:gd name="connsiteY4" fmla="*/ 217424 h 3021584"/>
              <a:gd name="connsiteX5" fmla="*/ 77216 w 4502912"/>
              <a:gd name="connsiteY5" fmla="*/ 156464 h 3021584"/>
              <a:gd name="connsiteX6" fmla="*/ 52832 w 4502912"/>
              <a:gd name="connsiteY6" fmla="*/ 132080 h 3021584"/>
              <a:gd name="connsiteX7" fmla="*/ 1540256 w 4502912"/>
              <a:gd name="connsiteY7" fmla="*/ 1765808 h 3021584"/>
              <a:gd name="connsiteX8" fmla="*/ 3003296 w 4502912"/>
              <a:gd name="connsiteY8" fmla="*/ 1570736 h 3021584"/>
              <a:gd name="connsiteX9" fmla="*/ 4502912 w 4502912"/>
              <a:gd name="connsiteY9" fmla="*/ 2302256 h 3021584"/>
              <a:gd name="connsiteX10" fmla="*/ 3027680 w 4502912"/>
              <a:gd name="connsiteY10" fmla="*/ 3021584 h 3021584"/>
              <a:gd name="connsiteX11" fmla="*/ 1552448 w 4502912"/>
              <a:gd name="connsiteY11" fmla="*/ 2668016 h 3021584"/>
              <a:gd name="connsiteX12" fmla="*/ 52832 w 4502912"/>
              <a:gd name="connsiteY12" fmla="*/ 132080 h 3021584"/>
              <a:gd name="connsiteX0" fmla="*/ 516128 w 4502912"/>
              <a:gd name="connsiteY0" fmla="*/ 1058672 h 3021584"/>
              <a:gd name="connsiteX1" fmla="*/ 52832 w 4502912"/>
              <a:gd name="connsiteY1" fmla="*/ 132080 h 3021584"/>
              <a:gd name="connsiteX2" fmla="*/ 199136 w 4502912"/>
              <a:gd name="connsiteY2" fmla="*/ 266192 h 3021584"/>
              <a:gd name="connsiteX3" fmla="*/ 125984 w 4502912"/>
              <a:gd name="connsiteY3" fmla="*/ 217424 h 3021584"/>
              <a:gd name="connsiteX4" fmla="*/ 77216 w 4502912"/>
              <a:gd name="connsiteY4" fmla="*/ 156464 h 3021584"/>
              <a:gd name="connsiteX5" fmla="*/ 52832 w 4502912"/>
              <a:gd name="connsiteY5" fmla="*/ 132080 h 3021584"/>
              <a:gd name="connsiteX6" fmla="*/ 1540256 w 4502912"/>
              <a:gd name="connsiteY6" fmla="*/ 1765808 h 3021584"/>
              <a:gd name="connsiteX7" fmla="*/ 3003296 w 4502912"/>
              <a:gd name="connsiteY7" fmla="*/ 1570736 h 3021584"/>
              <a:gd name="connsiteX8" fmla="*/ 4502912 w 4502912"/>
              <a:gd name="connsiteY8" fmla="*/ 2302256 h 3021584"/>
              <a:gd name="connsiteX9" fmla="*/ 3027680 w 4502912"/>
              <a:gd name="connsiteY9" fmla="*/ 3021584 h 3021584"/>
              <a:gd name="connsiteX10" fmla="*/ 1552448 w 4502912"/>
              <a:gd name="connsiteY10" fmla="*/ 2668016 h 3021584"/>
              <a:gd name="connsiteX11" fmla="*/ 52832 w 4502912"/>
              <a:gd name="connsiteY11" fmla="*/ 132080 h 3021584"/>
              <a:gd name="connsiteX0" fmla="*/ 52832 w 4502912"/>
              <a:gd name="connsiteY0" fmla="*/ 132080 h 3021584"/>
              <a:gd name="connsiteX1" fmla="*/ 199136 w 4502912"/>
              <a:gd name="connsiteY1" fmla="*/ 266192 h 3021584"/>
              <a:gd name="connsiteX2" fmla="*/ 125984 w 4502912"/>
              <a:gd name="connsiteY2" fmla="*/ 217424 h 3021584"/>
              <a:gd name="connsiteX3" fmla="*/ 77216 w 4502912"/>
              <a:gd name="connsiteY3" fmla="*/ 156464 h 3021584"/>
              <a:gd name="connsiteX4" fmla="*/ 52832 w 4502912"/>
              <a:gd name="connsiteY4" fmla="*/ 132080 h 3021584"/>
              <a:gd name="connsiteX5" fmla="*/ 1540256 w 4502912"/>
              <a:gd name="connsiteY5" fmla="*/ 1765808 h 3021584"/>
              <a:gd name="connsiteX6" fmla="*/ 3003296 w 4502912"/>
              <a:gd name="connsiteY6" fmla="*/ 1570736 h 3021584"/>
              <a:gd name="connsiteX7" fmla="*/ 4502912 w 4502912"/>
              <a:gd name="connsiteY7" fmla="*/ 2302256 h 3021584"/>
              <a:gd name="connsiteX8" fmla="*/ 3027680 w 4502912"/>
              <a:gd name="connsiteY8" fmla="*/ 3021584 h 3021584"/>
              <a:gd name="connsiteX9" fmla="*/ 1552448 w 4502912"/>
              <a:gd name="connsiteY9" fmla="*/ 2668016 h 3021584"/>
              <a:gd name="connsiteX10" fmla="*/ 52832 w 4502912"/>
              <a:gd name="connsiteY10" fmla="*/ 132080 h 302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02912" h="3021584">
                <a:moveTo>
                  <a:pt x="52832" y="132080"/>
                </a:moveTo>
                <a:cubicBezTo>
                  <a:pt x="0" y="0"/>
                  <a:pt x="223520" y="284480"/>
                  <a:pt x="199136" y="266192"/>
                </a:cubicBezTo>
                <a:cubicBezTo>
                  <a:pt x="176003" y="248200"/>
                  <a:pt x="125984" y="217424"/>
                  <a:pt x="125984" y="217424"/>
                </a:cubicBezTo>
                <a:cubicBezTo>
                  <a:pt x="105664" y="199136"/>
                  <a:pt x="89408" y="170688"/>
                  <a:pt x="77216" y="156464"/>
                </a:cubicBezTo>
                <a:cubicBezTo>
                  <a:pt x="68240" y="149283"/>
                  <a:pt x="60960" y="140208"/>
                  <a:pt x="52832" y="132080"/>
                </a:cubicBezTo>
                <a:lnTo>
                  <a:pt x="1540256" y="1765808"/>
                </a:lnTo>
                <a:lnTo>
                  <a:pt x="3003296" y="1570736"/>
                </a:lnTo>
                <a:lnTo>
                  <a:pt x="4502912" y="2302256"/>
                </a:lnTo>
                <a:lnTo>
                  <a:pt x="3027680" y="3021584"/>
                </a:lnTo>
                <a:lnTo>
                  <a:pt x="1552448" y="2668016"/>
                </a:lnTo>
                <a:lnTo>
                  <a:pt x="52832" y="132080"/>
                </a:lnTo>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rot="10800000">
            <a:off x="5029200" y="20574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943600" y="4343400"/>
            <a:ext cx="3048000" cy="1600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9" name="Rectangle 48"/>
          <p:cNvSpPr/>
          <p:nvPr/>
        </p:nvSpPr>
        <p:spPr>
          <a:xfrm>
            <a:off x="5867400" y="1295400"/>
            <a:ext cx="3124200" cy="2514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916" name="Title 13"/>
          <p:cNvSpPr>
            <a:spLocks noGrp="1"/>
          </p:cNvSpPr>
          <p:nvPr>
            <p:ph type="title"/>
          </p:nvPr>
        </p:nvSpPr>
        <p:spPr>
          <a:xfrm>
            <a:off x="2895600" y="0"/>
            <a:ext cx="6248400" cy="1173163"/>
          </a:xfrm>
        </p:spPr>
        <p:txBody>
          <a:bodyPr/>
          <a:lstStyle/>
          <a:p>
            <a:pPr>
              <a:lnSpc>
                <a:spcPts val="3500"/>
              </a:lnSpc>
            </a:pPr>
            <a:r>
              <a:rPr lang="en-US" sz="4800" dirty="0" smtClean="0"/>
              <a:t>Total State Funds for All  Formula Institutions</a:t>
            </a:r>
            <a:endParaRPr lang="en-US" sz="4800" i="1" dirty="0" smtClean="0"/>
          </a:p>
        </p:txBody>
      </p:sp>
      <p:pic>
        <p:nvPicPr>
          <p:cNvPr id="42" name="Picture 41" descr="LSU_System_logo_black.jpg"/>
          <p:cNvPicPr>
            <a:picLocks noChangeAspect="1"/>
          </p:cNvPicPr>
          <p:nvPr/>
        </p:nvPicPr>
        <p:blipFill>
          <a:blip r:embed="rId3" cstate="print">
            <a:clrChange>
              <a:clrFrom>
                <a:srgbClr val="FFFFFF"/>
              </a:clrFrom>
              <a:clrTo>
                <a:srgbClr val="FFFFFF">
                  <a:alpha val="0"/>
                </a:srgbClr>
              </a:clrTo>
            </a:clrChange>
          </a:blip>
          <a:stretch>
            <a:fillRect/>
          </a:stretch>
        </p:blipFill>
        <p:spPr>
          <a:xfrm>
            <a:off x="5943600" y="1447800"/>
            <a:ext cx="1066800" cy="1066800"/>
          </a:xfrm>
          <a:prstGeom prst="rect">
            <a:avLst/>
          </a:prstGeom>
          <a:effectLst>
            <a:outerShdw blurRad="76200" dir="18900000" sy="23000" kx="-1200000" algn="bl" rotWithShape="0">
              <a:prstClr val="black">
                <a:alpha val="20000"/>
              </a:prstClr>
            </a:outerShdw>
          </a:effectLst>
        </p:spPr>
      </p:pic>
      <p:pic>
        <p:nvPicPr>
          <p:cNvPr id="43" name="Picture 42" descr="sus_seal.jpg"/>
          <p:cNvPicPr>
            <a:picLocks noChangeAspect="1"/>
          </p:cNvPicPr>
          <p:nvPr/>
        </p:nvPicPr>
        <p:blipFill>
          <a:blip r:embed="rId4" cstate="print">
            <a:clrChange>
              <a:clrFrom>
                <a:srgbClr val="FFFFFF"/>
              </a:clrFrom>
              <a:clrTo>
                <a:srgbClr val="FFFFFF">
                  <a:alpha val="0"/>
                </a:srgbClr>
              </a:clrTo>
            </a:clrChange>
          </a:blip>
          <a:stretch>
            <a:fillRect/>
          </a:stretch>
        </p:blipFill>
        <p:spPr>
          <a:xfrm>
            <a:off x="7467600" y="1447800"/>
            <a:ext cx="1116013" cy="1066800"/>
          </a:xfrm>
          <a:prstGeom prst="rect">
            <a:avLst/>
          </a:prstGeom>
          <a:effectLst>
            <a:outerShdw blurRad="76200" dir="18900000" sy="23000" kx="-1200000" algn="bl" rotWithShape="0">
              <a:prstClr val="black">
                <a:alpha val="20000"/>
              </a:prstClr>
            </a:outerShdw>
          </a:effectLst>
        </p:spPr>
      </p:pic>
      <p:pic>
        <p:nvPicPr>
          <p:cNvPr id="44" name="Picture 43" descr="ULS_blue.jpg"/>
          <p:cNvPicPr>
            <a:picLocks noChangeAspect="1"/>
          </p:cNvPicPr>
          <p:nvPr/>
        </p:nvPicPr>
        <p:blipFill>
          <a:blip r:embed="rId5" cstate="print"/>
          <a:stretch>
            <a:fillRect/>
          </a:stretch>
        </p:blipFill>
        <p:spPr>
          <a:xfrm>
            <a:off x="6477000" y="2743200"/>
            <a:ext cx="1676400" cy="830263"/>
          </a:xfrm>
          <a:prstGeom prst="rect">
            <a:avLst/>
          </a:prstGeom>
          <a:effectLst>
            <a:outerShdw blurRad="76200" dir="18900000" sy="23000" kx="-1200000" algn="bl" rotWithShape="0">
              <a:prstClr val="black">
                <a:alpha val="20000"/>
              </a:prstClr>
            </a:outerShdw>
          </a:effectLst>
        </p:spPr>
      </p:pic>
      <p:pic>
        <p:nvPicPr>
          <p:cNvPr id="46" name="Picture 45" descr="LCTCSlogoH copy.jpg"/>
          <p:cNvPicPr>
            <a:picLocks noChangeAspect="1"/>
          </p:cNvPicPr>
          <p:nvPr/>
        </p:nvPicPr>
        <p:blipFill>
          <a:blip r:embed="rId6" cstate="print">
            <a:clrChange>
              <a:clrFrom>
                <a:srgbClr val="FCFBFB"/>
              </a:clrFrom>
              <a:clrTo>
                <a:srgbClr val="FCFBFB">
                  <a:alpha val="0"/>
                </a:srgbClr>
              </a:clrTo>
            </a:clrChange>
          </a:blip>
          <a:stretch>
            <a:fillRect/>
          </a:stretch>
        </p:blipFill>
        <p:spPr>
          <a:xfrm>
            <a:off x="6019800" y="4724400"/>
            <a:ext cx="2743200" cy="815975"/>
          </a:xfrm>
          <a:prstGeom prst="rect">
            <a:avLst/>
          </a:prstGeom>
          <a:effectLst>
            <a:outerShdw blurRad="76200" dir="18900000" sy="23000" kx="-1200000" algn="bl" rotWithShape="0">
              <a:prstClr val="black">
                <a:alpha val="20000"/>
              </a:prstClr>
            </a:outerShdw>
          </a:effectLst>
        </p:spPr>
      </p:pic>
      <p:sp>
        <p:nvSpPr>
          <p:cNvPr id="36" name="TextBox 35"/>
          <p:cNvSpPr txBox="1"/>
          <p:nvPr/>
        </p:nvSpPr>
        <p:spPr>
          <a:xfrm>
            <a:off x="3048000" y="1600200"/>
            <a:ext cx="2057400" cy="954107"/>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Cost Calculation</a:t>
            </a:r>
          </a:p>
        </p:txBody>
      </p:sp>
      <p:sp>
        <p:nvSpPr>
          <p:cNvPr id="38" name="TextBox 37"/>
          <p:cNvSpPr txBox="1"/>
          <p:nvPr/>
        </p:nvSpPr>
        <p:spPr>
          <a:xfrm>
            <a:off x="2971800" y="5334000"/>
            <a:ext cx="2057400" cy="830997"/>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Performance</a:t>
            </a:r>
          </a:p>
          <a:p>
            <a:pPr fontAlgn="auto">
              <a:spcBef>
                <a:spcPts val="0"/>
              </a:spcBef>
              <a:spcAft>
                <a:spcPts val="0"/>
              </a:spcAft>
              <a:defRPr/>
            </a:pPr>
            <a:endParaRPr lang="en-US" sz="2000" i="1" dirty="0">
              <a:cs typeface="Arial" pitchFamily="34" charset="0"/>
            </a:endParaRPr>
          </a:p>
        </p:txBody>
      </p:sp>
      <p:cxnSp>
        <p:nvCxnSpPr>
          <p:cNvPr id="21" name="Straight Connector 20"/>
          <p:cNvCxnSpPr/>
          <p:nvPr/>
        </p:nvCxnSpPr>
        <p:spPr>
          <a:xfrm rot="5400000">
            <a:off x="3848100" y="3695700"/>
            <a:ext cx="3276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5029200" y="53340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486400" y="25146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486400" y="5105400"/>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667000" y="2135188"/>
            <a:ext cx="381000" cy="74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pPr>
              <a:defRPr/>
            </a:pPr>
            <a:fld id="{6A696B28-5FE0-4246-8EDD-6AB7F9AC5CE7}" type="slidenum">
              <a:rPr lang="en-US"/>
              <a:pPr>
                <a:defRPr/>
              </a:pPr>
              <a:t>13</a:t>
            </a:fld>
            <a:endParaRPr lang="en-US" dirty="0"/>
          </a:p>
        </p:txBody>
      </p:sp>
      <p:sp>
        <p:nvSpPr>
          <p:cNvPr id="20" name="TextBox 19"/>
          <p:cNvSpPr txBox="1"/>
          <p:nvPr/>
        </p:nvSpPr>
        <p:spPr>
          <a:xfrm>
            <a:off x="3048000" y="2590800"/>
            <a:ext cx="2057400" cy="830997"/>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Performance</a:t>
            </a:r>
          </a:p>
          <a:p>
            <a:pPr fontAlgn="auto">
              <a:spcBef>
                <a:spcPts val="0"/>
              </a:spcBef>
              <a:spcAft>
                <a:spcPts val="0"/>
              </a:spcAft>
              <a:defRPr/>
            </a:pPr>
            <a:endParaRPr lang="en-US" sz="2000" i="1" dirty="0">
              <a:cs typeface="Arial" pitchFamily="34" charset="0"/>
            </a:endParaRPr>
          </a:p>
        </p:txBody>
      </p:sp>
      <p:sp>
        <p:nvSpPr>
          <p:cNvPr id="22" name="TextBox 21"/>
          <p:cNvSpPr txBox="1"/>
          <p:nvPr/>
        </p:nvSpPr>
        <p:spPr>
          <a:xfrm>
            <a:off x="2971800" y="4343400"/>
            <a:ext cx="2057400" cy="954107"/>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Cost Calculation</a:t>
            </a:r>
          </a:p>
        </p:txBody>
      </p:sp>
      <p:cxnSp>
        <p:nvCxnSpPr>
          <p:cNvPr id="24" name="Straight Arrow Connector 23"/>
          <p:cNvCxnSpPr/>
          <p:nvPr/>
        </p:nvCxnSpPr>
        <p:spPr>
          <a:xfrm rot="16200000" flipH="1">
            <a:off x="2590800" y="2286000"/>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2514600" y="5105400"/>
            <a:ext cx="6096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941" name="TextBox 30"/>
          <p:cNvSpPr txBox="1">
            <a:spLocks noChangeArrowheads="1"/>
          </p:cNvSpPr>
          <p:nvPr/>
        </p:nvSpPr>
        <p:spPr bwMode="auto">
          <a:xfrm>
            <a:off x="5334000" y="6488113"/>
            <a:ext cx="3581400" cy="369887"/>
          </a:xfrm>
          <a:prstGeom prst="rect">
            <a:avLst/>
          </a:prstGeom>
          <a:noFill/>
          <a:ln w="9525">
            <a:noFill/>
            <a:miter lim="800000"/>
            <a:headEnd/>
            <a:tailEnd/>
          </a:ln>
        </p:spPr>
        <p:txBody>
          <a:bodyPr>
            <a:spAutoFit/>
          </a:bodyPr>
          <a:lstStyle/>
          <a:p>
            <a:r>
              <a:rPr lang="en-US" dirty="0">
                <a:latin typeface="Calibri" pitchFamily="34" charset="0"/>
              </a:rPr>
              <a:t>*Includes  all 2-year institutions</a:t>
            </a:r>
          </a:p>
        </p:txBody>
      </p:sp>
      <p:cxnSp>
        <p:nvCxnSpPr>
          <p:cNvPr id="41" name="Straight Arrow Connector 40"/>
          <p:cNvCxnSpPr/>
          <p:nvPr/>
        </p:nvCxnSpPr>
        <p:spPr>
          <a:xfrm flipV="1">
            <a:off x="2667000" y="4878388"/>
            <a:ext cx="457200" cy="74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0" y="0"/>
            <a:ext cx="2743200" cy="6863417"/>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r>
              <a:rPr lang="en-US" sz="4000" dirty="0">
                <a:cs typeface="Arial" pitchFamily="34" charset="0"/>
              </a:rPr>
              <a:t>Four-Year Institutions</a:t>
            </a: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r>
              <a:rPr lang="en-US" sz="4000" dirty="0">
                <a:cs typeface="Arial" pitchFamily="34" charset="0"/>
              </a:rPr>
              <a:t>Two-Year Institutions</a:t>
            </a:r>
            <a:r>
              <a:rPr lang="en-US" sz="2800" dirty="0">
                <a:cs typeface="Arial" pitchFamily="34" charset="0"/>
              </a:rPr>
              <a:t>*</a:t>
            </a: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3"/>
          <p:cNvSpPr>
            <a:spLocks noGrp="1"/>
          </p:cNvSpPr>
          <p:nvPr>
            <p:ph type="title"/>
          </p:nvPr>
        </p:nvSpPr>
        <p:spPr>
          <a:xfrm>
            <a:off x="0" y="0"/>
            <a:ext cx="9144000" cy="762000"/>
          </a:xfrm>
        </p:spPr>
        <p:txBody>
          <a:bodyPr/>
          <a:lstStyle/>
          <a:p>
            <a:pPr algn="l">
              <a:lnSpc>
                <a:spcPts val="3500"/>
              </a:lnSpc>
            </a:pPr>
            <a:r>
              <a:rPr lang="en-US" sz="2800" i="1" dirty="0" smtClean="0"/>
              <a:t>Funding Formula </a:t>
            </a:r>
          </a:p>
        </p:txBody>
      </p:sp>
      <p:grpSp>
        <p:nvGrpSpPr>
          <p:cNvPr id="2" name="Group 17"/>
          <p:cNvGrpSpPr/>
          <p:nvPr/>
        </p:nvGrpSpPr>
        <p:grpSpPr>
          <a:xfrm>
            <a:off x="0" y="685800"/>
            <a:ext cx="9144000" cy="1219200"/>
            <a:chOff x="0" y="-37585"/>
            <a:chExt cx="5181600" cy="1410215"/>
          </a:xfrm>
          <a:solidFill>
            <a:srgbClr val="993300"/>
          </a:solidFill>
          <a:scene3d>
            <a:camera prst="orthographicFront"/>
            <a:lightRig rig="threePt" dir="t">
              <a:rot lat="0" lon="0" rev="7500000"/>
            </a:lightRig>
          </a:scene3d>
        </p:grpSpPr>
        <p:sp>
          <p:nvSpPr>
            <p:cNvPr id="19" name="Rounded Rectangle 18"/>
            <p:cNvSpPr/>
            <p:nvPr/>
          </p:nvSpPr>
          <p:spPr>
            <a:xfrm>
              <a:off x="0" y="-37585"/>
              <a:ext cx="5181600" cy="1410215"/>
            </a:xfrm>
            <a:prstGeom prst="roundRect">
              <a:avLst/>
            </a:prstGeom>
          </p:spPr>
          <p:style>
            <a:lnRef idx="0">
              <a:schemeClr val="accent5"/>
            </a:lnRef>
            <a:fillRef idx="3">
              <a:schemeClr val="accent5"/>
            </a:fillRef>
            <a:effectRef idx="3">
              <a:schemeClr val="accent5"/>
            </a:effectRef>
            <a:fontRef idx="minor">
              <a:schemeClr val="lt1"/>
            </a:fontRef>
          </p:style>
        </p:sp>
        <p:sp>
          <p:nvSpPr>
            <p:cNvPr id="20" name="Rounded Rectangle 4"/>
            <p:cNvSpPr/>
            <p:nvPr/>
          </p:nvSpPr>
          <p:spPr>
            <a:xfrm>
              <a:off x="68841" y="68841"/>
              <a:ext cx="5043918" cy="1272533"/>
            </a:xfrm>
            <a:prstGeom prst="rect">
              <a:avLst/>
            </a:prstGeom>
          </p:spPr>
          <p:style>
            <a:lnRef idx="0">
              <a:schemeClr val="accent5"/>
            </a:lnRef>
            <a:fillRef idx="3">
              <a:schemeClr val="accent5"/>
            </a:fillRef>
            <a:effectRef idx="3">
              <a:schemeClr val="accent5"/>
            </a:effectRef>
            <a:fontRef idx="minor">
              <a:schemeClr val="lt1"/>
            </a:fontRef>
          </p:style>
          <p:txBody>
            <a:bodyPr lIns="121920" tIns="121920" rIns="121920" bIns="121920" spcCol="1270" anchor="ctr"/>
            <a:lstStyle/>
            <a:p>
              <a:pPr algn="ctr" defTabSz="1422400" fontAlgn="auto">
                <a:lnSpc>
                  <a:spcPct val="90000"/>
                </a:lnSpc>
                <a:spcBef>
                  <a:spcPts val="0"/>
                </a:spcBef>
                <a:spcAft>
                  <a:spcPct val="35000"/>
                </a:spcAft>
                <a:defRPr/>
              </a:pPr>
              <a:r>
                <a:rPr lang="en-US" sz="3200" b="1" dirty="0">
                  <a:effectLst>
                    <a:outerShdw blurRad="38100" dist="38100" dir="2700000" algn="tl">
                      <a:srgbClr val="000000">
                        <a:alpha val="43137"/>
                      </a:srgbClr>
                    </a:outerShdw>
                  </a:effectLst>
                </a:rPr>
                <a:t>85% Distribution Based on Cost Calculation</a:t>
              </a:r>
            </a:p>
          </p:txBody>
        </p:sp>
      </p:grpSp>
      <p:sp>
        <p:nvSpPr>
          <p:cNvPr id="40963" name="TextBox 29"/>
          <p:cNvSpPr txBox="1">
            <a:spLocks noChangeArrowheads="1"/>
          </p:cNvSpPr>
          <p:nvPr/>
        </p:nvSpPr>
        <p:spPr bwMode="auto">
          <a:xfrm>
            <a:off x="762000" y="2286000"/>
            <a:ext cx="7620000" cy="3786188"/>
          </a:xfrm>
          <a:prstGeom prst="rect">
            <a:avLst/>
          </a:prstGeom>
          <a:noFill/>
          <a:ln w="9525">
            <a:noFill/>
            <a:miter lim="800000"/>
            <a:headEnd/>
            <a:tailEnd/>
          </a:ln>
        </p:spPr>
        <p:txBody>
          <a:bodyPr>
            <a:spAutoFit/>
          </a:bodyPr>
          <a:lstStyle/>
          <a:p>
            <a:r>
              <a:rPr lang="en-US" sz="2400" dirty="0">
                <a:latin typeface="Calibri" pitchFamily="34" charset="0"/>
              </a:rPr>
              <a:t>Student Credit Hours funded based on SREB peer faculty costs comparisons by discipline</a:t>
            </a:r>
          </a:p>
          <a:p>
            <a:endParaRPr lang="en-US" sz="2400" dirty="0">
              <a:latin typeface="Calibri" pitchFamily="34" charset="0"/>
            </a:endParaRPr>
          </a:p>
          <a:p>
            <a:r>
              <a:rPr lang="en-US" sz="2400" dirty="0">
                <a:solidFill>
                  <a:srgbClr val="FF0000"/>
                </a:solidFill>
                <a:latin typeface="Calibri" pitchFamily="34" charset="0"/>
              </a:rPr>
              <a:t>Funds on </a:t>
            </a:r>
            <a:r>
              <a:rPr lang="en-US" sz="2400" i="1" dirty="0">
                <a:solidFill>
                  <a:srgbClr val="FF0000"/>
                </a:solidFill>
                <a:latin typeface="Calibri" pitchFamily="34" charset="0"/>
              </a:rPr>
              <a:t>End of Course </a:t>
            </a:r>
            <a:r>
              <a:rPr lang="en-US" sz="2400" dirty="0">
                <a:solidFill>
                  <a:srgbClr val="FF0000"/>
                </a:solidFill>
                <a:latin typeface="Calibri" pitchFamily="34" charset="0"/>
              </a:rPr>
              <a:t>instead of 14</a:t>
            </a:r>
            <a:r>
              <a:rPr lang="en-US" sz="2400" baseline="30000" dirty="0">
                <a:solidFill>
                  <a:srgbClr val="FF0000"/>
                </a:solidFill>
                <a:latin typeface="Calibri" pitchFamily="34" charset="0"/>
              </a:rPr>
              <a:t>th</a:t>
            </a:r>
            <a:r>
              <a:rPr lang="en-US" sz="2400" dirty="0">
                <a:solidFill>
                  <a:srgbClr val="FF0000"/>
                </a:solidFill>
                <a:latin typeface="Calibri" pitchFamily="34" charset="0"/>
              </a:rPr>
              <a:t> class day except for the technical colleges</a:t>
            </a:r>
          </a:p>
          <a:p>
            <a:endParaRPr lang="en-US" sz="2400" dirty="0">
              <a:latin typeface="Calibri" pitchFamily="34" charset="0"/>
            </a:endParaRPr>
          </a:p>
          <a:p>
            <a:r>
              <a:rPr lang="en-US" sz="2400" dirty="0">
                <a:latin typeface="Calibri" pitchFamily="34" charset="0"/>
              </a:rPr>
              <a:t>Follows best practices trends of other states</a:t>
            </a:r>
          </a:p>
          <a:p>
            <a:endParaRPr lang="en-US" sz="2400" dirty="0">
              <a:latin typeface="Calibri" pitchFamily="34" charset="0"/>
            </a:endParaRPr>
          </a:p>
          <a:p>
            <a:r>
              <a:rPr lang="en-US" sz="2400" dirty="0">
                <a:latin typeface="Calibri" pitchFamily="34" charset="0"/>
              </a:rPr>
              <a:t>Responds to the Postsecondary Education Review Commission (PERC)</a:t>
            </a:r>
          </a:p>
        </p:txBody>
      </p:sp>
      <p:sp>
        <p:nvSpPr>
          <p:cNvPr id="7" name="Slide Number Placeholder 6"/>
          <p:cNvSpPr>
            <a:spLocks noGrp="1"/>
          </p:cNvSpPr>
          <p:nvPr>
            <p:ph type="sldNum" sz="quarter" idx="12"/>
          </p:nvPr>
        </p:nvSpPr>
        <p:spPr/>
        <p:txBody>
          <a:bodyPr/>
          <a:lstStyle/>
          <a:p>
            <a:pPr>
              <a:defRPr/>
            </a:pPr>
            <a:fld id="{EA089383-4BC0-434D-86A9-EFE8706B22F2}" type="slidenum">
              <a:rPr lang="en-US"/>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3"/>
          <p:cNvSpPr>
            <a:spLocks noGrp="1"/>
          </p:cNvSpPr>
          <p:nvPr>
            <p:ph type="title"/>
          </p:nvPr>
        </p:nvSpPr>
        <p:spPr>
          <a:xfrm>
            <a:off x="0" y="0"/>
            <a:ext cx="9144000" cy="762000"/>
          </a:xfrm>
        </p:spPr>
        <p:txBody>
          <a:bodyPr/>
          <a:lstStyle/>
          <a:p>
            <a:pPr algn="l">
              <a:lnSpc>
                <a:spcPts val="3500"/>
              </a:lnSpc>
            </a:pPr>
            <a:r>
              <a:rPr lang="en-US" sz="2800" i="1" dirty="0" smtClean="0"/>
              <a:t>Funding Formula </a:t>
            </a:r>
          </a:p>
        </p:txBody>
      </p:sp>
      <p:grpSp>
        <p:nvGrpSpPr>
          <p:cNvPr id="2" name="Group 17"/>
          <p:cNvGrpSpPr/>
          <p:nvPr/>
        </p:nvGrpSpPr>
        <p:grpSpPr>
          <a:xfrm>
            <a:off x="0" y="685800"/>
            <a:ext cx="9144000" cy="1219200"/>
            <a:chOff x="0" y="-37585"/>
            <a:chExt cx="5181600" cy="1410215"/>
          </a:xfrm>
          <a:solidFill>
            <a:srgbClr val="993300"/>
          </a:solidFill>
          <a:scene3d>
            <a:camera prst="orthographicFront"/>
            <a:lightRig rig="threePt" dir="t">
              <a:rot lat="0" lon="0" rev="7500000"/>
            </a:lightRig>
          </a:scene3d>
        </p:grpSpPr>
        <p:sp>
          <p:nvSpPr>
            <p:cNvPr id="19" name="Rounded Rectangle 18"/>
            <p:cNvSpPr/>
            <p:nvPr/>
          </p:nvSpPr>
          <p:spPr>
            <a:xfrm>
              <a:off x="0" y="-37585"/>
              <a:ext cx="5181600" cy="1410215"/>
            </a:xfrm>
            <a:prstGeom prst="roundRect">
              <a:avLst/>
            </a:prstGeom>
          </p:spPr>
          <p:style>
            <a:lnRef idx="0">
              <a:schemeClr val="accent5"/>
            </a:lnRef>
            <a:fillRef idx="3">
              <a:schemeClr val="accent5"/>
            </a:fillRef>
            <a:effectRef idx="3">
              <a:schemeClr val="accent5"/>
            </a:effectRef>
            <a:fontRef idx="minor">
              <a:schemeClr val="lt1"/>
            </a:fontRef>
          </p:style>
        </p:sp>
        <p:sp>
          <p:nvSpPr>
            <p:cNvPr id="20" name="Rounded Rectangle 4"/>
            <p:cNvSpPr/>
            <p:nvPr/>
          </p:nvSpPr>
          <p:spPr>
            <a:xfrm>
              <a:off x="68841" y="68841"/>
              <a:ext cx="5043918" cy="1272533"/>
            </a:xfrm>
            <a:prstGeom prst="rect">
              <a:avLst/>
            </a:prstGeom>
          </p:spPr>
          <p:style>
            <a:lnRef idx="0">
              <a:schemeClr val="accent5"/>
            </a:lnRef>
            <a:fillRef idx="3">
              <a:schemeClr val="accent5"/>
            </a:fillRef>
            <a:effectRef idx="3">
              <a:schemeClr val="accent5"/>
            </a:effectRef>
            <a:fontRef idx="minor">
              <a:schemeClr val="lt1"/>
            </a:fontRef>
          </p:style>
          <p:txBody>
            <a:bodyPr lIns="121920" tIns="121920" rIns="121920" bIns="121920" spcCol="1270" anchor="ctr"/>
            <a:lstStyle/>
            <a:p>
              <a:pPr algn="ctr" defTabSz="1422400" fontAlgn="auto">
                <a:lnSpc>
                  <a:spcPct val="90000"/>
                </a:lnSpc>
                <a:spcBef>
                  <a:spcPts val="0"/>
                </a:spcBef>
                <a:spcAft>
                  <a:spcPct val="35000"/>
                </a:spcAft>
                <a:defRPr/>
              </a:pPr>
              <a:r>
                <a:rPr lang="en-US" sz="3200" b="1" dirty="0" smtClean="0">
                  <a:effectLst>
                    <a:outerShdw blurRad="38100" dist="38100" dir="2700000" algn="tl">
                      <a:srgbClr val="000000">
                        <a:alpha val="43137"/>
                      </a:srgbClr>
                    </a:outerShdw>
                  </a:effectLst>
                </a:rPr>
                <a:t>Cost </a:t>
              </a:r>
              <a:r>
                <a:rPr lang="en-US" sz="3200" b="1" dirty="0">
                  <a:effectLst>
                    <a:outerShdw blurRad="38100" dist="38100" dir="2700000" algn="tl">
                      <a:srgbClr val="000000">
                        <a:alpha val="43137"/>
                      </a:srgbClr>
                    </a:outerShdw>
                  </a:effectLst>
                </a:rPr>
                <a:t>Calculation</a:t>
              </a:r>
            </a:p>
          </p:txBody>
        </p:sp>
      </p:grpSp>
      <p:sp>
        <p:nvSpPr>
          <p:cNvPr id="40963" name="TextBox 29"/>
          <p:cNvSpPr txBox="1">
            <a:spLocks noChangeArrowheads="1"/>
          </p:cNvSpPr>
          <p:nvPr/>
        </p:nvSpPr>
        <p:spPr bwMode="auto">
          <a:xfrm>
            <a:off x="762000" y="2286000"/>
            <a:ext cx="7620000" cy="4154984"/>
          </a:xfrm>
          <a:prstGeom prst="rect">
            <a:avLst/>
          </a:prstGeom>
          <a:noFill/>
          <a:ln w="9525">
            <a:noFill/>
            <a:miter lim="800000"/>
            <a:headEnd/>
            <a:tailEnd/>
          </a:ln>
        </p:spPr>
        <p:txBody>
          <a:bodyPr>
            <a:spAutoFit/>
          </a:bodyPr>
          <a:lstStyle/>
          <a:p>
            <a:r>
              <a:rPr lang="en-US" sz="2400" dirty="0" smtClean="0">
                <a:latin typeface="Calibri" pitchFamily="34" charset="0"/>
              </a:rPr>
              <a:t>Driven by comparative costs per student credit hour (SCH)</a:t>
            </a:r>
          </a:p>
          <a:p>
            <a:endParaRPr lang="en-US" sz="2400" dirty="0" smtClean="0">
              <a:latin typeface="Calibri" pitchFamily="34" charset="0"/>
            </a:endParaRPr>
          </a:p>
          <a:p>
            <a:r>
              <a:rPr lang="en-US" sz="2400" dirty="0" smtClean="0">
                <a:latin typeface="Calibri" pitchFamily="34" charset="0"/>
              </a:rPr>
              <a:t>Weighted by student level and discipline</a:t>
            </a:r>
          </a:p>
          <a:p>
            <a:endParaRPr lang="en-US" sz="2400" dirty="0" smtClean="0">
              <a:latin typeface="Calibri" pitchFamily="34" charset="0"/>
            </a:endParaRPr>
          </a:p>
          <a:p>
            <a:r>
              <a:rPr lang="en-US" sz="2400" dirty="0" smtClean="0">
                <a:latin typeface="Calibri" pitchFamily="34" charset="0"/>
              </a:rPr>
              <a:t>Factors added for academic support, institutional support and operations/maintenance</a:t>
            </a:r>
          </a:p>
          <a:p>
            <a:endParaRPr lang="en-US" sz="2400" dirty="0" smtClean="0">
              <a:latin typeface="Calibri" pitchFamily="34" charset="0"/>
            </a:endParaRPr>
          </a:p>
          <a:p>
            <a:r>
              <a:rPr lang="en-US" sz="2400" dirty="0" smtClean="0">
                <a:latin typeface="Calibri" pitchFamily="34" charset="0"/>
              </a:rPr>
              <a:t> </a:t>
            </a:r>
          </a:p>
          <a:p>
            <a:endParaRPr lang="en-US" sz="2400" dirty="0" smtClean="0">
              <a:latin typeface="Calibri" pitchFamily="34" charset="0"/>
            </a:endParaRPr>
          </a:p>
          <a:p>
            <a:endParaRPr lang="en-US" sz="2400" dirty="0" smtClean="0">
              <a:latin typeface="Calibri" pitchFamily="34" charset="0"/>
            </a:endParaRPr>
          </a:p>
          <a:p>
            <a:endParaRPr lang="en-US" sz="2400"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EA089383-4BC0-434D-86A9-EFE8706B22F2}"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3"/>
          <p:cNvSpPr>
            <a:spLocks noGrp="1"/>
          </p:cNvSpPr>
          <p:nvPr>
            <p:ph type="title"/>
          </p:nvPr>
        </p:nvSpPr>
        <p:spPr>
          <a:xfrm>
            <a:off x="0" y="1"/>
            <a:ext cx="9144000" cy="685800"/>
          </a:xfrm>
        </p:spPr>
        <p:txBody>
          <a:bodyPr/>
          <a:lstStyle/>
          <a:p>
            <a:pPr algn="l">
              <a:lnSpc>
                <a:spcPts val="3500"/>
              </a:lnSpc>
            </a:pPr>
            <a:r>
              <a:rPr lang="en-US" sz="2400" i="1" dirty="0" smtClean="0"/>
              <a:t>Funding Formula </a:t>
            </a:r>
          </a:p>
        </p:txBody>
      </p:sp>
      <p:sp>
        <p:nvSpPr>
          <p:cNvPr id="19" name="Rounded Rectangle 18"/>
          <p:cNvSpPr/>
          <p:nvPr/>
        </p:nvSpPr>
        <p:spPr>
          <a:xfrm>
            <a:off x="0" y="533400"/>
            <a:ext cx="9144000" cy="1828800"/>
          </a:xfrm>
          <a:prstGeom prst="roundRect">
            <a:avLst/>
          </a:prstGeom>
        </p:spPr>
        <p:style>
          <a:lnRef idx="0">
            <a:schemeClr val="accent6"/>
          </a:lnRef>
          <a:fillRef idx="3">
            <a:schemeClr val="accent6"/>
          </a:fillRef>
          <a:effectRef idx="3">
            <a:schemeClr val="accent6"/>
          </a:effectRef>
          <a:fontRef idx="minor">
            <a:schemeClr val="lt1"/>
          </a:fontRef>
        </p:style>
      </p:sp>
      <p:sp>
        <p:nvSpPr>
          <p:cNvPr id="43013" name="TextBox 29"/>
          <p:cNvSpPr txBox="1">
            <a:spLocks noChangeArrowheads="1"/>
          </p:cNvSpPr>
          <p:nvPr/>
        </p:nvSpPr>
        <p:spPr bwMode="auto">
          <a:xfrm>
            <a:off x="762000" y="2819400"/>
            <a:ext cx="7620000" cy="3046413"/>
          </a:xfrm>
          <a:prstGeom prst="rect">
            <a:avLst/>
          </a:prstGeom>
          <a:noFill/>
          <a:ln w="9525">
            <a:noFill/>
            <a:miter lim="800000"/>
            <a:headEnd/>
            <a:tailEnd/>
          </a:ln>
        </p:spPr>
        <p:txBody>
          <a:bodyPr>
            <a:spAutoFit/>
          </a:bodyPr>
          <a:lstStyle/>
          <a:p>
            <a:r>
              <a:rPr lang="en-US" sz="2400" dirty="0">
                <a:latin typeface="Calibri" pitchFamily="34" charset="0"/>
              </a:rPr>
              <a:t>Performance funds retained through successful GRAD Act performance </a:t>
            </a:r>
          </a:p>
          <a:p>
            <a:endParaRPr lang="en-US" sz="2400" dirty="0">
              <a:latin typeface="Calibri" pitchFamily="34" charset="0"/>
            </a:endParaRPr>
          </a:p>
          <a:p>
            <a:r>
              <a:rPr lang="en-US" sz="2400" dirty="0">
                <a:latin typeface="Calibri" pitchFamily="34" charset="0"/>
              </a:rPr>
              <a:t>Standardizes definition of performance</a:t>
            </a:r>
          </a:p>
          <a:p>
            <a:endParaRPr lang="en-US" sz="2400" dirty="0">
              <a:latin typeface="Calibri" pitchFamily="34" charset="0"/>
            </a:endParaRPr>
          </a:p>
          <a:p>
            <a:r>
              <a:rPr lang="en-US" sz="2400" dirty="0">
                <a:latin typeface="Calibri" pitchFamily="34" charset="0"/>
              </a:rPr>
              <a:t>Tracked on one set of agreed upon Student Success Metrics</a:t>
            </a:r>
          </a:p>
          <a:p>
            <a:endParaRPr lang="en-US" sz="2400" dirty="0">
              <a:latin typeface="Calibri" pitchFamily="34" charset="0"/>
            </a:endParaRPr>
          </a:p>
          <a:p>
            <a:endParaRPr lang="en-US" sz="2400" dirty="0">
              <a:latin typeface="Calibri" pitchFamily="34" charset="0"/>
            </a:endParaRPr>
          </a:p>
        </p:txBody>
      </p:sp>
      <p:sp>
        <p:nvSpPr>
          <p:cNvPr id="7" name="Rectangle 6"/>
          <p:cNvSpPr/>
          <p:nvPr/>
        </p:nvSpPr>
        <p:spPr>
          <a:xfrm>
            <a:off x="2286000" y="685800"/>
            <a:ext cx="4572000" cy="1578894"/>
          </a:xfrm>
          <a:prstGeom prst="rect">
            <a:avLst/>
          </a:prstGeom>
        </p:spPr>
        <p:txBody>
          <a:bodyPr>
            <a:spAutoFit/>
          </a:bodyPr>
          <a:lstStyle/>
          <a:p>
            <a:pPr algn="ctr" defTabSz="1422400" fontAlgn="auto">
              <a:lnSpc>
                <a:spcPct val="90000"/>
              </a:lnSpc>
              <a:spcBef>
                <a:spcPts val="0"/>
              </a:spcBef>
              <a:spcAft>
                <a:spcPct val="35000"/>
              </a:spcAft>
              <a:defRPr/>
            </a:pPr>
            <a:r>
              <a:rPr lang="en-US" sz="3600" b="1" dirty="0">
                <a:solidFill>
                  <a:schemeClr val="bg1"/>
                </a:solidFill>
                <a:effectLst>
                  <a:outerShdw blurRad="38100" dist="38100" dir="2700000" algn="tl">
                    <a:srgbClr val="000000">
                      <a:alpha val="43137"/>
                    </a:srgbClr>
                  </a:outerShdw>
                </a:effectLst>
                <a:latin typeface="+mn-lt"/>
              </a:rPr>
              <a:t>25% for Performance:</a:t>
            </a:r>
          </a:p>
          <a:p>
            <a:pPr algn="ctr" defTabSz="1422400" fontAlgn="auto">
              <a:lnSpc>
                <a:spcPct val="90000"/>
              </a:lnSpc>
              <a:spcBef>
                <a:spcPts val="0"/>
              </a:spcBef>
              <a:spcAft>
                <a:spcPct val="35000"/>
              </a:spcAft>
              <a:defRPr/>
            </a:pPr>
            <a:r>
              <a:rPr lang="en-US" sz="2400" b="1" dirty="0">
                <a:solidFill>
                  <a:schemeClr val="bg1"/>
                </a:solidFill>
                <a:effectLst>
                  <a:outerShdw blurRad="38100" dist="38100" dir="2700000" algn="tl">
                    <a:srgbClr val="000000">
                      <a:alpha val="43137"/>
                    </a:srgbClr>
                  </a:outerShdw>
                </a:effectLst>
                <a:latin typeface="+mn-lt"/>
              </a:rPr>
              <a:t>15%  SGF</a:t>
            </a:r>
          </a:p>
          <a:p>
            <a:pPr algn="ctr" defTabSz="1422400" fontAlgn="auto">
              <a:lnSpc>
                <a:spcPct val="90000"/>
              </a:lnSpc>
              <a:spcBef>
                <a:spcPts val="0"/>
              </a:spcBef>
              <a:spcAft>
                <a:spcPct val="35000"/>
              </a:spcAft>
              <a:defRPr/>
            </a:pPr>
            <a:r>
              <a:rPr lang="en-US" sz="2400" b="1" dirty="0">
                <a:solidFill>
                  <a:schemeClr val="bg1"/>
                </a:solidFill>
                <a:effectLst>
                  <a:outerShdw blurRad="38100" dist="38100" dir="2700000" algn="tl">
                    <a:srgbClr val="000000">
                      <a:alpha val="43137"/>
                    </a:srgbClr>
                  </a:outerShdw>
                </a:effectLst>
                <a:latin typeface="+mn-lt"/>
              </a:rPr>
              <a:t>10% Tuition Authority</a:t>
            </a:r>
          </a:p>
        </p:txBody>
      </p:sp>
      <p:sp>
        <p:nvSpPr>
          <p:cNvPr id="6" name="Slide Number Placeholder 5"/>
          <p:cNvSpPr>
            <a:spLocks noGrp="1"/>
          </p:cNvSpPr>
          <p:nvPr>
            <p:ph type="sldNum" sz="quarter" idx="12"/>
          </p:nvPr>
        </p:nvSpPr>
        <p:spPr/>
        <p:txBody>
          <a:bodyPr/>
          <a:lstStyle/>
          <a:p>
            <a:pPr>
              <a:defRPr/>
            </a:pPr>
            <a:fld id="{E0F3A675-C01A-47EB-96EC-A28A3E947E85}" type="slidenum">
              <a:rPr lang="en-US"/>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3"/>
          <p:cNvSpPr>
            <a:spLocks noGrp="1"/>
          </p:cNvSpPr>
          <p:nvPr>
            <p:ph type="title"/>
          </p:nvPr>
        </p:nvSpPr>
        <p:spPr>
          <a:xfrm>
            <a:off x="0" y="1"/>
            <a:ext cx="9144000" cy="685799"/>
          </a:xfrm>
        </p:spPr>
        <p:txBody>
          <a:bodyPr/>
          <a:lstStyle/>
          <a:p>
            <a:pPr algn="l">
              <a:lnSpc>
                <a:spcPts val="3500"/>
              </a:lnSpc>
            </a:pPr>
            <a:r>
              <a:rPr lang="en-US" sz="2800" i="1" dirty="0" smtClean="0"/>
              <a:t>Funding Formula </a:t>
            </a:r>
          </a:p>
        </p:txBody>
      </p:sp>
      <p:grpSp>
        <p:nvGrpSpPr>
          <p:cNvPr id="2" name="Group 17"/>
          <p:cNvGrpSpPr/>
          <p:nvPr/>
        </p:nvGrpSpPr>
        <p:grpSpPr>
          <a:xfrm>
            <a:off x="0" y="533400"/>
            <a:ext cx="9144000" cy="838200"/>
            <a:chOff x="0" y="-37585"/>
            <a:chExt cx="5181600" cy="1410215"/>
          </a:xfrm>
          <a:scene3d>
            <a:camera prst="orthographicFront"/>
            <a:lightRig rig="threePt" dir="t">
              <a:rot lat="0" lon="0" rev="7500000"/>
            </a:lightRig>
          </a:scene3d>
        </p:grpSpPr>
        <p:sp>
          <p:nvSpPr>
            <p:cNvPr id="19" name="Rounded Rectangle 18"/>
            <p:cNvSpPr/>
            <p:nvPr/>
          </p:nvSpPr>
          <p:spPr>
            <a:xfrm>
              <a:off x="0" y="-37585"/>
              <a:ext cx="5181600" cy="1410215"/>
            </a:xfrm>
            <a:prstGeom prst="roundRect">
              <a:avLst/>
            </a:prstGeom>
          </p:spPr>
          <p:style>
            <a:lnRef idx="0">
              <a:schemeClr val="accent3"/>
            </a:lnRef>
            <a:fillRef idx="3">
              <a:schemeClr val="accent3"/>
            </a:fillRef>
            <a:effectRef idx="3">
              <a:schemeClr val="accent3"/>
            </a:effectRef>
            <a:fontRef idx="minor">
              <a:schemeClr val="lt1"/>
            </a:fontRef>
          </p:style>
        </p:sp>
        <p:sp>
          <p:nvSpPr>
            <p:cNvPr id="20" name="Rounded Rectangle 4"/>
            <p:cNvSpPr/>
            <p:nvPr/>
          </p:nvSpPr>
          <p:spPr>
            <a:xfrm>
              <a:off x="68841" y="68841"/>
              <a:ext cx="5043918" cy="1272533"/>
            </a:xfrm>
            <a:prstGeom prst="rect">
              <a:avLst/>
            </a:prstGeom>
          </p:spPr>
          <p:style>
            <a:lnRef idx="0">
              <a:schemeClr val="accent3"/>
            </a:lnRef>
            <a:fillRef idx="3">
              <a:schemeClr val="accent3"/>
            </a:fillRef>
            <a:effectRef idx="3">
              <a:schemeClr val="accent3"/>
            </a:effectRef>
            <a:fontRef idx="minor">
              <a:schemeClr val="lt1"/>
            </a:fontRef>
          </p:style>
          <p:txBody>
            <a:bodyPr lIns="121920" tIns="121920" rIns="121920" bIns="121920" spcCol="1270" anchor="ctr"/>
            <a:lstStyle/>
            <a:p>
              <a:pPr algn="ctr" defTabSz="1422400" fontAlgn="auto">
                <a:lnSpc>
                  <a:spcPct val="90000"/>
                </a:lnSpc>
                <a:spcBef>
                  <a:spcPts val="0"/>
                </a:spcBef>
                <a:spcAft>
                  <a:spcPct val="35000"/>
                </a:spcAft>
                <a:defRPr/>
              </a:pPr>
              <a:r>
                <a:rPr lang="en-US" sz="3200" b="1" dirty="0">
                  <a:effectLst>
                    <a:outerShdw blurRad="38100" dist="38100" dir="2700000" algn="tl">
                      <a:srgbClr val="000000">
                        <a:alpha val="43137"/>
                      </a:srgbClr>
                    </a:outerShdw>
                  </a:effectLst>
                </a:rPr>
                <a:t>Path Forward</a:t>
              </a:r>
            </a:p>
          </p:txBody>
        </p:sp>
      </p:grpSp>
      <p:sp>
        <p:nvSpPr>
          <p:cNvPr id="45059" name="TextBox 29"/>
          <p:cNvSpPr txBox="1">
            <a:spLocks noChangeArrowheads="1"/>
          </p:cNvSpPr>
          <p:nvPr/>
        </p:nvSpPr>
        <p:spPr bwMode="auto">
          <a:xfrm>
            <a:off x="609600" y="1905000"/>
            <a:ext cx="7848600" cy="5447645"/>
          </a:xfrm>
          <a:prstGeom prst="rect">
            <a:avLst/>
          </a:prstGeom>
          <a:noFill/>
          <a:ln w="9525">
            <a:noFill/>
            <a:miter lim="800000"/>
            <a:headEnd/>
            <a:tailEnd/>
          </a:ln>
        </p:spPr>
        <p:txBody>
          <a:bodyPr wrap="square">
            <a:spAutoFit/>
          </a:bodyPr>
          <a:lstStyle/>
          <a:p>
            <a:r>
              <a:rPr lang="en-US" sz="2800" dirty="0" smtClean="0">
                <a:latin typeface="Calibri" pitchFamily="34" charset="0"/>
              </a:rPr>
              <a:t>Sustain formula for multi-years to allow performance to take root</a:t>
            </a:r>
          </a:p>
          <a:p>
            <a:endParaRPr lang="en-US" sz="2800" dirty="0" smtClean="0">
              <a:latin typeface="Calibri" pitchFamily="34" charset="0"/>
            </a:endParaRPr>
          </a:p>
          <a:p>
            <a:r>
              <a:rPr lang="en-US" sz="2800" dirty="0" smtClean="0">
                <a:latin typeface="Calibri" pitchFamily="34" charset="0"/>
              </a:rPr>
              <a:t>Continue to adapt the distribution of funds based on the funding </a:t>
            </a:r>
            <a:r>
              <a:rPr lang="en-US" sz="2800" dirty="0">
                <a:latin typeface="Calibri" pitchFamily="34" charset="0"/>
              </a:rPr>
              <a:t>formula so that campuses can manage funding </a:t>
            </a:r>
            <a:r>
              <a:rPr lang="en-US" sz="2800" dirty="0" smtClean="0">
                <a:latin typeface="Calibri" pitchFamily="34" charset="0"/>
              </a:rPr>
              <a:t>shifts</a:t>
            </a:r>
          </a:p>
          <a:p>
            <a:endParaRPr lang="en-US" sz="2800" dirty="0" smtClean="0">
              <a:latin typeface="Calibri" pitchFamily="34" charset="0"/>
            </a:endParaRPr>
          </a:p>
          <a:p>
            <a:r>
              <a:rPr lang="en-US" sz="2800" dirty="0" smtClean="0">
                <a:latin typeface="Calibri" pitchFamily="34" charset="0"/>
              </a:rPr>
              <a:t>Adopt statewide implementation of </a:t>
            </a:r>
            <a:r>
              <a:rPr lang="en-US" sz="2800" i="1" dirty="0" smtClean="0">
                <a:latin typeface="Calibri" pitchFamily="34" charset="0"/>
              </a:rPr>
              <a:t>End of Course </a:t>
            </a:r>
            <a:r>
              <a:rPr lang="en-US" sz="2800" dirty="0" smtClean="0">
                <a:latin typeface="Calibri" pitchFamily="34" charset="0"/>
              </a:rPr>
              <a:t>measure</a:t>
            </a:r>
          </a:p>
          <a:p>
            <a:endParaRPr lang="en-US" sz="2400" dirty="0">
              <a:latin typeface="Calibri" pitchFamily="34" charset="0"/>
            </a:endParaRPr>
          </a:p>
          <a:p>
            <a:endParaRPr lang="en-US" sz="2400" dirty="0" smtClean="0">
              <a:latin typeface="Calibri" pitchFamily="34" charset="0"/>
            </a:endParaRPr>
          </a:p>
          <a:p>
            <a:endParaRPr lang="en-US" sz="2400" dirty="0">
              <a:latin typeface="Calibri" pitchFamily="34" charset="0"/>
            </a:endParaRPr>
          </a:p>
          <a:p>
            <a:endParaRPr lang="en-US" sz="2400"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38B2CF4F-5697-4937-98E3-00B8A2F96E76}" type="slidenum">
              <a:rPr lang="en-US"/>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10200"/>
          </a:xfrm>
        </p:spPr>
        <p:txBody>
          <a:bodyPr>
            <a:normAutofit lnSpcReduction="10000"/>
          </a:bodyPr>
          <a:lstStyle/>
          <a:p>
            <a:r>
              <a:rPr lang="en-US" dirty="0" smtClean="0"/>
              <a:t>Vacant faculty and staff lines have been eliminated, professional and support staff have been furloughed (days off without pay), merit increases have be discontinued for several years, and there have been many layoffs as well.</a:t>
            </a:r>
          </a:p>
          <a:p>
            <a:r>
              <a:rPr lang="en-US" dirty="0" smtClean="0"/>
              <a:t>University support, items like travel, printing, supplies, equipment, and auto fleet have been greatly reduced.</a:t>
            </a:r>
          </a:p>
          <a:p>
            <a:r>
              <a:rPr lang="en-US" dirty="0" smtClean="0"/>
              <a:t>Privatization efforts of some university functions (bookstore, custodial, grounds, printing, food service and dormitory operations).</a:t>
            </a:r>
          </a:p>
          <a:p>
            <a:endParaRPr lang="en-US" dirty="0"/>
          </a:p>
        </p:txBody>
      </p:sp>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p>
            <a:pPr lvl="0" algn="ctr" fontAlgn="auto">
              <a:spcAft>
                <a:spcPts val="0"/>
              </a:spcAft>
              <a:defRPr/>
            </a:pPr>
            <a:r>
              <a:rPr lang="en-US" sz="4400" dirty="0" smtClean="0"/>
              <a:t>Efficiency and Savings Measures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10200"/>
          </a:xfrm>
        </p:spPr>
        <p:txBody>
          <a:bodyPr>
            <a:normAutofit/>
          </a:bodyPr>
          <a:lstStyle/>
          <a:p>
            <a:r>
              <a:rPr lang="en-US" dirty="0" smtClean="0"/>
              <a:t>Some institutions close at mid-day on Friday in an effort to save utilities.</a:t>
            </a:r>
          </a:p>
          <a:p>
            <a:r>
              <a:rPr lang="en-US" dirty="0" smtClean="0"/>
              <a:t>Efficiencies have been gained by the termination of low completer programs.  In FY 2010-11 the BoR conducted an extensive review of 456 low completer programs and eliminated  281 programs, including 109 that were terminated and 172 that were consolidated into other programs.</a:t>
            </a:r>
            <a:endParaRPr lang="en-US" dirty="0"/>
          </a:p>
        </p:txBody>
      </p:sp>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75000" lnSpcReduction="20000"/>
          </a:bodyPr>
          <a:lstStyle/>
          <a:p>
            <a:pPr lvl="0" algn="ctr" fontAlgn="auto">
              <a:spcAft>
                <a:spcPts val="0"/>
              </a:spcAft>
              <a:defRPr/>
            </a:pPr>
            <a:r>
              <a:rPr lang="en-US" sz="4400" dirty="0" smtClean="0"/>
              <a:t>Efficiency and Savings Measures</a:t>
            </a:r>
          </a:p>
          <a:p>
            <a:pPr lvl="0" algn="ctr" fontAlgn="auto">
              <a:spcAft>
                <a:spcPts val="0"/>
              </a:spcAft>
              <a:defRPr/>
            </a:pPr>
            <a:r>
              <a:rPr lang="en-US" sz="4400" dirty="0" smtClean="0"/>
              <a:t>(Continued)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524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t>Constitutional Authority</a:t>
            </a:r>
          </a:p>
        </p:txBody>
      </p:sp>
      <p:sp>
        <p:nvSpPr>
          <p:cNvPr id="33795" name="TextBox 8"/>
          <p:cNvSpPr txBox="1">
            <a:spLocks noChangeArrowheads="1"/>
          </p:cNvSpPr>
          <p:nvPr/>
        </p:nvSpPr>
        <p:spPr bwMode="auto">
          <a:xfrm>
            <a:off x="457200" y="2057400"/>
            <a:ext cx="8305800" cy="452431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dirty="0" smtClean="0">
                <a:latin typeface="Calibri" pitchFamily="34" charset="0"/>
              </a:rPr>
              <a:t>Board of Regents: (Article VIII, Section 5 [D][4]) </a:t>
            </a:r>
          </a:p>
          <a:p>
            <a:pPr algn="just"/>
            <a:r>
              <a:rPr lang="en-US" dirty="0" smtClean="0">
                <a:latin typeface="Calibri" pitchFamily="34" charset="0"/>
              </a:rPr>
              <a:t>The Board of Regents is required by the Louisiana Constitution to develop a funding formula as a component of the Master Plan for Public Postsecondary Education:</a:t>
            </a:r>
          </a:p>
          <a:p>
            <a:pPr algn="just"/>
            <a:r>
              <a:rPr lang="en-US" dirty="0" smtClean="0">
                <a:latin typeface="Calibri" pitchFamily="34" charset="0"/>
              </a:rPr>
              <a:t>“</a:t>
            </a:r>
            <a:r>
              <a:rPr lang="en-US" i="1" dirty="0" smtClean="0">
                <a:latin typeface="Calibri" pitchFamily="34" charset="0"/>
              </a:rPr>
              <a:t>At a minimum, the plan shall include a formula for equitable distribution of funds to the institutions of postsecondary education.</a:t>
            </a:r>
            <a:r>
              <a:rPr lang="en-US" dirty="0" smtClean="0">
                <a:latin typeface="Calibri" pitchFamily="34" charset="0"/>
              </a:rPr>
              <a:t>”</a:t>
            </a:r>
          </a:p>
          <a:p>
            <a:endParaRPr lang="en-US" sz="2400" dirty="0" smtClean="0">
              <a:latin typeface="Calibri" pitchFamily="34" charset="0"/>
            </a:endParaRPr>
          </a:p>
          <a:p>
            <a:r>
              <a:rPr lang="en-US" sz="2400" b="1" dirty="0" smtClean="0">
                <a:latin typeface="Calibri" pitchFamily="34" charset="0"/>
              </a:rPr>
              <a:t>Management Boards: (Article VIII, Section 12)</a:t>
            </a:r>
          </a:p>
          <a:p>
            <a:r>
              <a:rPr lang="en-US" dirty="0" smtClean="0">
                <a:latin typeface="Calibri" pitchFamily="34" charset="0"/>
              </a:rPr>
              <a:t>Appropriations for the institutions of higher education shall be made to their managing boards.  The funds appropriated shall be administered by the managing boards and used solely as provided by law.</a:t>
            </a: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r>
              <a:rPr lang="en-US" dirty="0" smtClean="0">
                <a:latin typeface="Calibri" pitchFamily="34" charset="0"/>
              </a:rPr>
              <a:t> 	</a:t>
            </a:r>
            <a:endParaRPr lang="en-US" dirty="0">
              <a:latin typeface="Calibri" pitchFamily="34" charset="0"/>
            </a:endParaRPr>
          </a:p>
        </p:txBody>
      </p:sp>
      <p:sp>
        <p:nvSpPr>
          <p:cNvPr id="33796" name="Slide Number Placeholder 3"/>
          <p:cNvSpPr>
            <a:spLocks noGrp="1"/>
          </p:cNvSpPr>
          <p:nvPr>
            <p:ph type="sldNum" sz="quarter" idx="12"/>
          </p:nvPr>
        </p:nvSpPr>
        <p:spPr bwMode="auto">
          <a:xfrm>
            <a:off x="6781800" y="62484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2FFC12E-0D18-4A1C-A77A-7765BDD8E48F}" type="slidenum">
              <a:rPr lang="en-US">
                <a:solidFill>
                  <a:schemeClr val="tx1"/>
                </a:solidFill>
              </a:rPr>
              <a:pPr fontAlgn="base">
                <a:spcBef>
                  <a:spcPct val="0"/>
                </a:spcBef>
                <a:spcAft>
                  <a:spcPct val="0"/>
                </a:spcAft>
              </a:pPr>
              <a:t>2</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style>
          <a:lnRef idx="1">
            <a:schemeClr val="accent1"/>
          </a:lnRef>
          <a:fillRef idx="3">
            <a:schemeClr val="accent1"/>
          </a:fillRef>
          <a:effectRef idx="2">
            <a:schemeClr val="accent1"/>
          </a:effectRef>
          <a:fontRef idx="minor">
            <a:schemeClr val="lt1"/>
          </a:fontRef>
        </p:style>
        <p:txBody>
          <a:bodyPr rtlCol="0">
            <a:normAutofit fontScale="90000"/>
          </a:bodyPr>
          <a:lstStyle/>
          <a:p>
            <a:pPr fontAlgn="auto">
              <a:spcAft>
                <a:spcPts val="0"/>
              </a:spcAft>
              <a:defRPr/>
            </a:pPr>
            <a:r>
              <a:rPr lang="en-US" dirty="0" smtClean="0"/>
              <a:t>Annual Enrollment for Public Institutions</a:t>
            </a:r>
            <a:endParaRPr lang="en-US" dirty="0"/>
          </a:p>
        </p:txBody>
      </p:sp>
      <p:graphicFrame>
        <p:nvGraphicFramePr>
          <p:cNvPr id="4" name="Chart Placeholder 3"/>
          <p:cNvGraphicFramePr>
            <a:graphicFrameLocks noGrp="1"/>
          </p:cNvGraphicFramePr>
          <p:nvPr>
            <p:ph type="chart"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047C7C47-E30E-4B3F-988F-6AEFA4168D0A}"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0" y="228600"/>
            <a:ext cx="9144000" cy="944562"/>
          </a:xfrm>
        </p:spPr>
        <p:style>
          <a:lnRef idx="0">
            <a:schemeClr val="accent1"/>
          </a:lnRef>
          <a:fillRef idx="3">
            <a:schemeClr val="accent1"/>
          </a:fillRef>
          <a:effectRef idx="3">
            <a:schemeClr val="accent1"/>
          </a:effectRef>
          <a:fontRef idx="minor">
            <a:schemeClr val="lt1"/>
          </a:fontRef>
        </p:style>
        <p:txBody>
          <a:bodyPr/>
          <a:lstStyle/>
          <a:p>
            <a:r>
              <a:rPr lang="en-US" dirty="0" smtClean="0"/>
              <a:t>Certificates and Degrees Awarded</a:t>
            </a:r>
          </a:p>
        </p:txBody>
      </p:sp>
      <p:graphicFrame>
        <p:nvGraphicFramePr>
          <p:cNvPr id="6" name="Chart Placeholder 3"/>
          <p:cNvGraphicFramePr>
            <a:graphicFrameLocks noGrp="1"/>
          </p:cNvGraphicFramePr>
          <p:nvPr>
            <p:ph type="chart" idx="1"/>
          </p:nvPr>
        </p:nvGraphicFramePr>
        <p:xfrm>
          <a:off x="381000" y="1524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Slide Number Placeholder 4"/>
          <p:cNvSpPr>
            <a:spLocks noGrp="1"/>
          </p:cNvSpPr>
          <p:nvPr>
            <p:ph type="sldNum" sz="quarter" idx="12"/>
          </p:nvPr>
        </p:nvSpPr>
        <p:spPr/>
        <p:txBody>
          <a:bodyPr/>
          <a:lstStyle/>
          <a:p>
            <a:pPr>
              <a:defRPr/>
            </a:pPr>
            <a:fld id="{047C7C47-E30E-4B3F-988F-6AEFA4168D0A}"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75000" lnSpcReduction="20000"/>
          </a:bodyPr>
          <a:lstStyle/>
          <a:p>
            <a:pPr lvl="0" algn="ctr" fontAlgn="auto">
              <a:spcAft>
                <a:spcPts val="0"/>
              </a:spcAft>
              <a:defRPr/>
            </a:pPr>
            <a:r>
              <a:rPr lang="en-US" sz="4400" dirty="0" smtClean="0"/>
              <a:t>Higher Education</a:t>
            </a:r>
          </a:p>
          <a:p>
            <a:pPr lvl="0" algn="ctr" fontAlgn="auto">
              <a:spcAft>
                <a:spcPts val="0"/>
              </a:spcAft>
              <a:defRPr/>
            </a:pPr>
            <a:r>
              <a:rPr lang="en-US" sz="4400" dirty="0" smtClean="0"/>
              <a:t>Change in Full-time Equivalent (FTE) Positions</a:t>
            </a:r>
          </a:p>
        </p:txBody>
      </p:sp>
      <p:graphicFrame>
        <p:nvGraphicFramePr>
          <p:cNvPr id="215042" name="Object 2"/>
          <p:cNvGraphicFramePr>
            <a:graphicFrameLocks noChangeAspect="1"/>
          </p:cNvGraphicFramePr>
          <p:nvPr/>
        </p:nvGraphicFramePr>
        <p:xfrm>
          <a:off x="533400" y="1524000"/>
          <a:ext cx="7965726" cy="4508601"/>
        </p:xfrm>
        <a:graphic>
          <a:graphicData uri="http://schemas.openxmlformats.org/presentationml/2006/ole">
            <p:oleObj spid="_x0000_s215042" name="Worksheet" r:id="rId4" imgW="4762500" imgH="2695575" progId="Excel.Sheet.12">
              <p:embed/>
            </p:oleObj>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5400" cap="small" dirty="0" smtClean="0">
                <a:solidFill>
                  <a:schemeClr val="accent3">
                    <a:lumMod val="75000"/>
                  </a:schemeClr>
                </a:solidFill>
              </a:rPr>
              <a:t>Board of Regents Focus</a:t>
            </a:r>
          </a:p>
        </p:txBody>
      </p:sp>
      <p:sp>
        <p:nvSpPr>
          <p:cNvPr id="16386" name="Content Placeholder 2"/>
          <p:cNvSpPr>
            <a:spLocks noGrp="1"/>
          </p:cNvSpPr>
          <p:nvPr>
            <p:ph idx="1"/>
          </p:nvPr>
        </p:nvSpPr>
        <p:spPr>
          <a:xfrm>
            <a:off x="381000" y="2362200"/>
            <a:ext cx="8382000" cy="4191000"/>
          </a:xfrm>
        </p:spPr>
        <p:style>
          <a:lnRef idx="2">
            <a:schemeClr val="accent3"/>
          </a:lnRef>
          <a:fillRef idx="1">
            <a:schemeClr val="lt1"/>
          </a:fillRef>
          <a:effectRef idx="0">
            <a:schemeClr val="accent3"/>
          </a:effectRef>
          <a:fontRef idx="minor">
            <a:schemeClr val="dk1"/>
          </a:fontRef>
        </p:style>
        <p:txBody>
          <a:bodyPr/>
          <a:lstStyle/>
          <a:p>
            <a:pPr>
              <a:buFont typeface="Arial" charset="0"/>
              <a:buNone/>
            </a:pPr>
            <a:endParaRPr lang="en-US" dirty="0" smtClean="0"/>
          </a:p>
          <a:p>
            <a:r>
              <a:rPr lang="en-US" dirty="0" smtClean="0"/>
              <a:t> To increase the education attainment of its citizens;</a:t>
            </a:r>
          </a:p>
          <a:p>
            <a:r>
              <a:rPr lang="en-US" dirty="0" smtClean="0"/>
              <a:t> To invest strategically in university research; and</a:t>
            </a:r>
          </a:p>
          <a:p>
            <a:r>
              <a:rPr lang="en-US" dirty="0" smtClean="0"/>
              <a:t> To become a more efficient and accountable enterprise.</a:t>
            </a:r>
          </a:p>
          <a:p>
            <a:endParaRPr lang="en-US" dirty="0" smtClean="0"/>
          </a:p>
        </p:txBody>
      </p:sp>
      <p:sp>
        <p:nvSpPr>
          <p:cNvPr id="4" name="TextBox 3"/>
          <p:cNvSpPr txBox="1"/>
          <p:nvPr/>
        </p:nvSpPr>
        <p:spPr>
          <a:xfrm>
            <a:off x="0" y="1143000"/>
            <a:ext cx="9144000"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000" dirty="0" smtClean="0"/>
              <a:t>Three Main Goals</a:t>
            </a:r>
            <a:endParaRPr lang="en-US" sz="6000" dirty="0"/>
          </a:p>
        </p:txBody>
      </p:sp>
      <p:sp>
        <p:nvSpPr>
          <p:cNvPr id="5" name="Slide Number Placeholder 4"/>
          <p:cNvSpPr>
            <a:spLocks noGrp="1"/>
          </p:cNvSpPr>
          <p:nvPr>
            <p:ph type="sldNum" sz="quarter" idx="12"/>
          </p:nvPr>
        </p:nvSpPr>
        <p:spPr>
          <a:xfrm>
            <a:off x="6629400" y="6492875"/>
            <a:ext cx="2133600" cy="365125"/>
          </a:xfrm>
        </p:spPr>
        <p:txBody>
          <a:bodyPr/>
          <a:lstStyle/>
          <a:p>
            <a:pPr>
              <a:defRPr/>
            </a:pPr>
            <a:fld id="{30F24396-BD70-4425-B64A-EDBDDD20290B}"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828800"/>
            <a:ext cx="8686800" cy="5410200"/>
          </a:xfrm>
        </p:spPr>
        <p:txBody>
          <a:bodyPr>
            <a:normAutofit/>
          </a:bodyPr>
          <a:lstStyle/>
          <a:p>
            <a:endParaRPr lang="en-US" sz="6000" dirty="0" smtClean="0"/>
          </a:p>
          <a:p>
            <a:r>
              <a:rPr lang="en-US" sz="6000" dirty="0" smtClean="0"/>
              <a:t>Questions</a:t>
            </a:r>
          </a:p>
          <a:p>
            <a:endParaRPr lang="en-US" sz="6000" dirty="0" smtClean="0"/>
          </a:p>
          <a:p>
            <a:pPr>
              <a:buNone/>
            </a:pPr>
            <a:endParaRPr lang="en-US" sz="6000" dirty="0"/>
          </a:p>
        </p:txBody>
      </p:sp>
      <p:sp>
        <p:nvSpPr>
          <p:cNvPr id="4" name="Title 1"/>
          <p:cNvSpPr txBox="1">
            <a:spLocks/>
          </p:cNvSpPr>
          <p:nvPr/>
        </p:nvSpPr>
        <p:spPr bwMode="auto">
          <a:xfrm>
            <a:off x="0" y="2286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lnSpcReduction="10000"/>
          </a:bodyPr>
          <a:lstStyle/>
          <a:p>
            <a:pPr lvl="0" algn="ctr" fontAlgn="auto">
              <a:spcAft>
                <a:spcPts val="0"/>
              </a:spcAft>
              <a:defRPr/>
            </a:pPr>
            <a:r>
              <a:rPr lang="en-US" sz="4400" dirty="0" smtClean="0"/>
              <a:t> </a:t>
            </a:r>
            <a:r>
              <a:rPr lang="en-US" sz="6200" dirty="0" smtClean="0"/>
              <a:t>Board of Regents</a:t>
            </a:r>
            <a:endParaRPr lang="en-US" sz="4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524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t> Statutory Authority </a:t>
            </a:r>
          </a:p>
        </p:txBody>
      </p:sp>
      <p:sp>
        <p:nvSpPr>
          <p:cNvPr id="33795" name="TextBox 8"/>
          <p:cNvSpPr txBox="1">
            <a:spLocks noChangeArrowheads="1"/>
          </p:cNvSpPr>
          <p:nvPr/>
        </p:nvSpPr>
        <p:spPr bwMode="auto">
          <a:xfrm>
            <a:off x="457200" y="2057400"/>
            <a:ext cx="8305800" cy="387798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i="1" dirty="0" smtClean="0"/>
              <a:t>Under R.S. 39:32.1(C), “each postsecondary education agency shall prepare an annual operating budget, </a:t>
            </a:r>
            <a:r>
              <a:rPr lang="en-US" sz="2400" b="1" i="1" u="sng" dirty="0" smtClean="0"/>
              <a:t>which shall be subject to approval by both the appropriate management board and the Board of Regents</a:t>
            </a:r>
            <a:r>
              <a:rPr lang="en-US" sz="2400" i="1" dirty="0" smtClean="0"/>
              <a:t>.  The operating budget shall contain, at a minimum, budgetary information on prior year actual revenues and expenditures and current year budgeted revenues and expenditures, and the budgetary information as provided in R.S. 39:32(C) through (H) for the prior and current fiscal years.”</a:t>
            </a:r>
            <a:endParaRPr lang="en-US" dirty="0" smtClean="0">
              <a:latin typeface="Calibri" pitchFamily="34" charset="0"/>
            </a:endParaRPr>
          </a:p>
          <a:p>
            <a:endParaRPr lang="en-US" dirty="0" smtClean="0">
              <a:latin typeface="Calibri" pitchFamily="34" charset="0"/>
            </a:endParaRPr>
          </a:p>
          <a:p>
            <a:endParaRPr lang="en-US" dirty="0" smtClean="0">
              <a:latin typeface="Calibri" pitchFamily="34" charset="0"/>
            </a:endParaRPr>
          </a:p>
          <a:p>
            <a:r>
              <a:rPr lang="en-US" dirty="0" smtClean="0">
                <a:latin typeface="Calibri" pitchFamily="34" charset="0"/>
              </a:rPr>
              <a:t> 	</a:t>
            </a:r>
            <a:endParaRPr lang="en-US" dirty="0">
              <a:latin typeface="Calibri" pitchFamily="34" charset="0"/>
            </a:endParaRPr>
          </a:p>
        </p:txBody>
      </p:sp>
      <p:sp>
        <p:nvSpPr>
          <p:cNvPr id="33796" name="Slide Number Placeholder 3"/>
          <p:cNvSpPr>
            <a:spLocks noGrp="1"/>
          </p:cNvSpPr>
          <p:nvPr>
            <p:ph type="sldNum" sz="quarter" idx="12"/>
          </p:nvPr>
        </p:nvSpPr>
        <p:spPr bwMode="auto">
          <a:xfrm>
            <a:off x="6781800" y="62484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2FFC12E-0D18-4A1C-A77A-7765BDD8E48F}" type="slidenum">
              <a:rPr lang="en-US">
                <a:solidFill>
                  <a:schemeClr val="tx1"/>
                </a:solidFill>
              </a:rPr>
              <a:pPr fontAlgn="base">
                <a:spcBef>
                  <a:spcPct val="0"/>
                </a:spcBef>
                <a:spcAft>
                  <a:spcPct val="0"/>
                </a:spcAft>
              </a:pPr>
              <a:t>3</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6200"/>
            <a:ext cx="8229600" cy="609600"/>
          </a:xfrm>
        </p:spPr>
        <p:style>
          <a:lnRef idx="0">
            <a:schemeClr val="accent1"/>
          </a:lnRef>
          <a:fillRef idx="3">
            <a:schemeClr val="accent1"/>
          </a:fillRef>
          <a:effectRef idx="3">
            <a:schemeClr val="accent1"/>
          </a:effectRef>
          <a:fontRef idx="minor">
            <a:schemeClr val="lt1"/>
          </a:fontRef>
        </p:style>
        <p:txBody>
          <a:bodyPr/>
          <a:lstStyle/>
          <a:p>
            <a:r>
              <a:rPr lang="en-US" sz="4000" dirty="0" smtClean="0"/>
              <a:t>Budget Development Timeline</a:t>
            </a:r>
          </a:p>
        </p:txBody>
      </p:sp>
      <p:sp>
        <p:nvSpPr>
          <p:cNvPr id="33796" name="Slide Number Placeholder 3"/>
          <p:cNvSpPr>
            <a:spLocks noGrp="1"/>
          </p:cNvSpPr>
          <p:nvPr>
            <p:ph type="sldNum" sz="quarter" idx="12"/>
          </p:nvPr>
        </p:nvSpPr>
        <p:spPr bwMode="auto">
          <a:xfrm>
            <a:off x="6781800" y="62484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2FFC12E-0D18-4A1C-A77A-7765BDD8E48F}" type="slidenum">
              <a:rPr lang="en-US">
                <a:solidFill>
                  <a:schemeClr val="tx1"/>
                </a:solidFill>
              </a:rPr>
              <a:pPr fontAlgn="base">
                <a:spcBef>
                  <a:spcPct val="0"/>
                </a:spcBef>
                <a:spcAft>
                  <a:spcPct val="0"/>
                </a:spcAft>
              </a:pPr>
              <a:t>4</a:t>
            </a:fld>
            <a:endParaRPr lang="en-US" dirty="0">
              <a:solidFill>
                <a:schemeClr val="tx1"/>
              </a:solidFill>
            </a:endParaRPr>
          </a:p>
        </p:txBody>
      </p:sp>
      <p:graphicFrame>
        <p:nvGraphicFramePr>
          <p:cNvPr id="5" name="Table 4"/>
          <p:cNvGraphicFramePr>
            <a:graphicFrameLocks noGrp="1"/>
          </p:cNvGraphicFramePr>
          <p:nvPr/>
        </p:nvGraphicFramePr>
        <p:xfrm>
          <a:off x="0" y="914400"/>
          <a:ext cx="9144000" cy="8023739"/>
        </p:xfrm>
        <a:graphic>
          <a:graphicData uri="http://schemas.openxmlformats.org/drawingml/2006/table">
            <a:tbl>
              <a:tblPr firstRow="1" bandRow="1">
                <a:tableStyleId>{5C22544A-7EE6-4342-B048-85BDC9FD1C3A}</a:tableStyleId>
              </a:tblPr>
              <a:tblGrid>
                <a:gridCol w="2438400"/>
                <a:gridCol w="6705600"/>
              </a:tblGrid>
              <a:tr h="979615">
                <a:tc>
                  <a:txBody>
                    <a:bodyPr/>
                    <a:lstStyle/>
                    <a:p>
                      <a:pPr algn="ctr"/>
                      <a:r>
                        <a:rPr lang="en-US" sz="2400" b="1" dirty="0" smtClean="0">
                          <a:solidFill>
                            <a:schemeClr val="tx2"/>
                          </a:solidFill>
                          <a:latin typeface="Calibri" pitchFamily="34" charset="0"/>
                        </a:rPr>
                        <a:t>October</a:t>
                      </a:r>
                      <a:endParaRPr lang="en-US" sz="2400" b="1" dirty="0">
                        <a:solidFill>
                          <a:schemeClr val="tx2"/>
                        </a:solidFill>
                        <a:latin typeface="Calibri" pitchFamily="34" charset="0"/>
                      </a:endParaRPr>
                    </a:p>
                  </a:txBody>
                  <a:tcPr>
                    <a:solidFill>
                      <a:schemeClr val="bg1"/>
                    </a:solidFill>
                  </a:tcPr>
                </a:tc>
                <a:tc>
                  <a:txBody>
                    <a:bodyPr/>
                    <a:lstStyle/>
                    <a:p>
                      <a:pPr lvl="0">
                        <a:lnSpc>
                          <a:spcPct val="150000"/>
                        </a:lnSpc>
                        <a:buFont typeface="Arial" pitchFamily="34" charset="0"/>
                        <a:buChar char="•"/>
                      </a:pPr>
                      <a:r>
                        <a:rPr kumimoji="0" lang="en-US" sz="2400" b="1" kern="1200" dirty="0" smtClean="0">
                          <a:solidFill>
                            <a:schemeClr val="tx1"/>
                          </a:solidFill>
                          <a:latin typeface="Calibri" pitchFamily="34" charset="0"/>
                          <a:ea typeface="+mn-ea"/>
                          <a:cs typeface="+mn-cs"/>
                        </a:rPr>
                        <a:t>Budget Requests</a:t>
                      </a:r>
                      <a:r>
                        <a:rPr kumimoji="0" lang="en-US" sz="2400" b="1" kern="1200" baseline="0" dirty="0" smtClean="0">
                          <a:solidFill>
                            <a:schemeClr val="tx1"/>
                          </a:solidFill>
                          <a:latin typeface="Calibri" pitchFamily="34" charset="0"/>
                          <a:ea typeface="+mn-ea"/>
                          <a:cs typeface="+mn-cs"/>
                        </a:rPr>
                        <a:t> Developed</a:t>
                      </a:r>
                    </a:p>
                    <a:p>
                      <a:pPr lvl="0">
                        <a:lnSpc>
                          <a:spcPct val="150000"/>
                        </a:lnSpc>
                        <a:buFont typeface="Arial" pitchFamily="34" charset="0"/>
                        <a:buChar char="•"/>
                      </a:pPr>
                      <a:endParaRPr kumimoji="0" lang="en-US" sz="2400" b="1" kern="1200" baseline="0" dirty="0" smtClean="0">
                        <a:solidFill>
                          <a:schemeClr val="tx1"/>
                        </a:solidFill>
                        <a:latin typeface="Calibri" pitchFamily="34" charset="0"/>
                        <a:ea typeface="+mn-ea"/>
                        <a:cs typeface="+mn-cs"/>
                      </a:endParaRPr>
                    </a:p>
                  </a:txBody>
                  <a:tcPr anchor="ctr">
                    <a:solidFill>
                      <a:schemeClr val="bg1"/>
                    </a:solidFill>
                  </a:tcPr>
                </a:tc>
              </a:tr>
              <a:tr h="838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Calibri" pitchFamily="34" charset="0"/>
                        </a:rPr>
                        <a:t>November</a:t>
                      </a:r>
                      <a:endParaRPr lang="en-US" sz="2400" b="1" dirty="0">
                        <a:solidFill>
                          <a:schemeClr val="tx2"/>
                        </a:solidFill>
                        <a:latin typeface="Calibri" pitchFamily="34" charset="0"/>
                      </a:endParaRPr>
                    </a:p>
                  </a:txBody>
                  <a:tcPr>
                    <a:solidFill>
                      <a:schemeClr val="bg1"/>
                    </a:solidFill>
                  </a:tcPr>
                </a:tc>
                <a:tc>
                  <a:txBody>
                    <a:bodyPr/>
                    <a:lstStyle/>
                    <a:p>
                      <a:pPr lvl="0">
                        <a:lnSpc>
                          <a:spcPct val="100000"/>
                        </a:lnSpc>
                        <a:buFont typeface="Arial" pitchFamily="34" charset="0"/>
                        <a:buChar char="•"/>
                      </a:pPr>
                      <a:r>
                        <a:rPr kumimoji="0" lang="en-US" sz="2400" b="1" kern="1200" dirty="0" smtClean="0">
                          <a:solidFill>
                            <a:schemeClr val="dk1"/>
                          </a:solidFill>
                          <a:latin typeface="Calibri" pitchFamily="34" charset="0"/>
                          <a:ea typeface="+mn-ea"/>
                          <a:cs typeface="+mn-cs"/>
                        </a:rPr>
                        <a:t>Official Budget Request to the Division of Administration</a:t>
                      </a:r>
                    </a:p>
                    <a:p>
                      <a:pPr lvl="0">
                        <a:lnSpc>
                          <a:spcPct val="100000"/>
                        </a:lnSpc>
                        <a:buFont typeface="Arial" pitchFamily="34" charset="0"/>
                        <a:buChar char="•"/>
                      </a:pPr>
                      <a:endParaRPr kumimoji="0" lang="en-US" sz="2400" b="1" kern="1200" dirty="0" smtClean="0">
                        <a:solidFill>
                          <a:schemeClr val="dk1"/>
                        </a:solidFill>
                        <a:latin typeface="Calibri" pitchFamily="34" charset="0"/>
                        <a:ea typeface="+mn-ea"/>
                        <a:cs typeface="+mn-cs"/>
                      </a:endParaRPr>
                    </a:p>
                  </a:txBody>
                  <a:tcPr anchor="ctr">
                    <a:solidFill>
                      <a:schemeClr val="bg1"/>
                    </a:solidFill>
                  </a:tcPr>
                </a:tc>
              </a:tr>
              <a:tr h="762000">
                <a:tc>
                  <a:txBody>
                    <a:bodyPr/>
                    <a:lstStyle/>
                    <a:p>
                      <a:pPr algn="ctr"/>
                      <a:r>
                        <a:rPr kumimoji="0" lang="en-US" sz="2400" b="1" kern="1200" dirty="0" smtClean="0">
                          <a:solidFill>
                            <a:schemeClr val="tx2"/>
                          </a:solidFill>
                          <a:latin typeface="Calibri" pitchFamily="34" charset="0"/>
                          <a:ea typeface="+mn-ea"/>
                          <a:cs typeface="+mn-cs"/>
                        </a:rPr>
                        <a:t>December - January</a:t>
                      </a:r>
                      <a:endParaRPr lang="en-US" sz="2400" b="1" dirty="0">
                        <a:solidFill>
                          <a:schemeClr val="tx2"/>
                        </a:solidFill>
                        <a:latin typeface="Calibri"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kern="1200" dirty="0" smtClean="0">
                          <a:solidFill>
                            <a:schemeClr val="dk1"/>
                          </a:solidFill>
                          <a:latin typeface="Calibri" pitchFamily="34" charset="0"/>
                          <a:ea typeface="+mn-ea"/>
                          <a:cs typeface="+mn-cs"/>
                        </a:rPr>
                        <a:t>Budget discussions take place between the State’s executive officers and Higher Education executive officers</a:t>
                      </a:r>
                    </a:p>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400" b="1" kern="1200" dirty="0" smtClean="0">
                        <a:solidFill>
                          <a:schemeClr val="dk1"/>
                        </a:solidFill>
                        <a:latin typeface="Calibri" pitchFamily="34" charset="0"/>
                        <a:ea typeface="+mn-ea"/>
                        <a:cs typeface="+mn-cs"/>
                      </a:endParaRPr>
                    </a:p>
                  </a:txBody>
                  <a:tcPr anchor="ctr">
                    <a:solidFill>
                      <a:schemeClr val="bg1"/>
                    </a:solid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Calibri" pitchFamily="34" charset="0"/>
                        </a:rPr>
                        <a:t>February - March</a:t>
                      </a:r>
                      <a:endParaRPr lang="en-US" sz="2400" b="1" dirty="0">
                        <a:solidFill>
                          <a:schemeClr val="tx2"/>
                        </a:solidFill>
                        <a:latin typeface="Calibri" pitchFamily="34" charset="0"/>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kern="1200" dirty="0" smtClean="0">
                          <a:solidFill>
                            <a:schemeClr val="dk1"/>
                          </a:solidFill>
                          <a:latin typeface="Calibri" pitchFamily="34" charset="0"/>
                          <a:ea typeface="+mn-ea"/>
                          <a:cs typeface="+mn-cs"/>
                        </a:rPr>
                        <a:t>Governor’s Executive Budget is presented to the Joint Legislative Committee on Budget (JLCB)</a:t>
                      </a:r>
                    </a:p>
                    <a:p>
                      <a:pPr lvl="0">
                        <a:lnSpc>
                          <a:spcPct val="100000"/>
                        </a:lnSpc>
                        <a:buFont typeface="Arial" pitchFamily="34" charset="0"/>
                        <a:buChar char="•"/>
                      </a:pPr>
                      <a:r>
                        <a:rPr kumimoji="0" lang="en-US" sz="2400" b="1" kern="1200" dirty="0" smtClean="0">
                          <a:solidFill>
                            <a:schemeClr val="dk1"/>
                          </a:solidFill>
                          <a:latin typeface="Calibri" pitchFamily="34" charset="0"/>
                          <a:ea typeface="+mn-ea"/>
                          <a:cs typeface="+mn-cs"/>
                        </a:rPr>
                        <a:t>March 15</a:t>
                      </a:r>
                      <a:r>
                        <a:rPr kumimoji="0" lang="en-US" sz="2400" b="1" kern="1200" baseline="30000" dirty="0" smtClean="0">
                          <a:solidFill>
                            <a:schemeClr val="dk1"/>
                          </a:solidFill>
                          <a:latin typeface="Calibri" pitchFamily="34" charset="0"/>
                          <a:ea typeface="+mn-ea"/>
                          <a:cs typeface="+mn-cs"/>
                        </a:rPr>
                        <a:t>th</a:t>
                      </a:r>
                      <a:r>
                        <a:rPr kumimoji="0" lang="en-US" sz="2400" b="1" kern="1200" dirty="0" smtClean="0">
                          <a:solidFill>
                            <a:schemeClr val="dk1"/>
                          </a:solidFill>
                          <a:latin typeface="Calibri" pitchFamily="34" charset="0"/>
                          <a:ea typeface="+mn-ea"/>
                          <a:cs typeface="+mn-cs"/>
                        </a:rPr>
                        <a:t> – system/campus level budget distribution officially transmitted to legislative committees</a:t>
                      </a:r>
                    </a:p>
                  </a:txBody>
                  <a:tcPr anchor="ctr">
                    <a:solidFill>
                      <a:schemeClr val="bg1"/>
                    </a:solidFill>
                  </a:tcPr>
                </a:tc>
              </a:tr>
              <a:tr h="381000">
                <a:tc>
                  <a:txBody>
                    <a:bodyPr/>
                    <a:lstStyle/>
                    <a:p>
                      <a:pPr algn="ctr"/>
                      <a:endParaRPr lang="en-US" sz="2000" b="1" dirty="0" smtClean="0">
                        <a:solidFill>
                          <a:schemeClr val="tx2"/>
                        </a:solidFill>
                        <a:latin typeface="Calibri" pitchFamily="34" charset="0"/>
                      </a:endParaRPr>
                    </a:p>
                  </a:txBody>
                  <a:tcPr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000" b="1" kern="1200" dirty="0" smtClean="0">
                        <a:solidFill>
                          <a:schemeClr val="dk1"/>
                        </a:solidFill>
                        <a:latin typeface="Calibri" pitchFamily="34" charset="0"/>
                        <a:ea typeface="+mn-ea"/>
                        <a:cs typeface="+mn-cs"/>
                      </a:endParaRPr>
                    </a:p>
                  </a:txBody>
                  <a:tcPr anchor="ctr">
                    <a:solidFill>
                      <a:schemeClr val="bg1"/>
                    </a:solidFill>
                  </a:tcPr>
                </a:tc>
              </a:tr>
              <a:tr h="790828">
                <a:tc>
                  <a:txBody>
                    <a:bodyPr/>
                    <a:lstStyle/>
                    <a:p>
                      <a:pPr algn="ctr"/>
                      <a:endParaRPr lang="en-US" sz="2000" b="1" dirty="0">
                        <a:solidFill>
                          <a:schemeClr val="tx2"/>
                        </a:solidFill>
                        <a:latin typeface="Calibri" pitchFamily="34" charset="0"/>
                      </a:endParaRPr>
                    </a:p>
                  </a:txBody>
                  <a:tcPr anchor="ctr">
                    <a:solidFill>
                      <a:schemeClr val="bg1"/>
                    </a:solidFill>
                  </a:tcPr>
                </a:tc>
                <a:tc>
                  <a:txBody>
                    <a:bodyPr/>
                    <a:lstStyle/>
                    <a:p>
                      <a:pPr lvl="0">
                        <a:buFont typeface="Arial" pitchFamily="34" charset="0"/>
                        <a:buChar char="•"/>
                      </a:pPr>
                      <a:endParaRPr kumimoji="0" lang="en-US" sz="2000" b="1" kern="1200" dirty="0" smtClean="0">
                        <a:solidFill>
                          <a:schemeClr val="dk1"/>
                        </a:solidFill>
                        <a:latin typeface="Calibri" pitchFamily="34" charset="0"/>
                        <a:ea typeface="+mn-ea"/>
                        <a:cs typeface="+mn-cs"/>
                      </a:endParaRPr>
                    </a:p>
                  </a:txBody>
                  <a:tcPr anchor="ctr">
                    <a:solidFill>
                      <a:schemeClr val="bg1"/>
                    </a:solidFill>
                  </a:tcPr>
                </a:tc>
              </a:tr>
              <a:tr h="3369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chemeClr val="tx2"/>
                        </a:solidFill>
                        <a:latin typeface="Calibri"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kumimoji="0" lang="en-US" sz="2000" b="1" kern="1200" dirty="0" smtClean="0">
                        <a:solidFill>
                          <a:schemeClr val="dk1"/>
                        </a:solidFill>
                        <a:latin typeface="Calibri" pitchFamily="34" charset="0"/>
                        <a:ea typeface="+mn-ea"/>
                        <a:cs typeface="+mn-cs"/>
                      </a:endParaRPr>
                    </a:p>
                  </a:txBody>
                  <a:tcPr anchor="ctr"/>
                </a:tc>
              </a:tr>
              <a:tr h="58827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solidFill>
                          <a:schemeClr val="tx2"/>
                        </a:solidFill>
                        <a:latin typeface="Calibri" pitchFamily="34" charset="0"/>
                      </a:endParaRPr>
                    </a:p>
                  </a:txBody>
                  <a:tcPr anchor="ctr"/>
                </a:tc>
                <a:tc>
                  <a:txBody>
                    <a:bodyPr/>
                    <a:lstStyle/>
                    <a:p>
                      <a:pPr lvl="0">
                        <a:buFont typeface="Arial" pitchFamily="34" charset="0"/>
                        <a:buChar char="•"/>
                      </a:pPr>
                      <a:endParaRPr kumimoji="0" lang="en-US" sz="2000" b="1" kern="1200" dirty="0" smtClean="0">
                        <a:solidFill>
                          <a:schemeClr val="dk1"/>
                        </a:solidFill>
                        <a:latin typeface="Calibri" pitchFamily="34" charset="0"/>
                        <a:ea typeface="+mn-ea"/>
                        <a:cs typeface="+mn-cs"/>
                      </a:endParaRPr>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76200"/>
            <a:ext cx="8229600" cy="1219200"/>
          </a:xfrm>
        </p:spPr>
        <p:style>
          <a:lnRef idx="0">
            <a:schemeClr val="accent1"/>
          </a:lnRef>
          <a:fillRef idx="3">
            <a:schemeClr val="accent1"/>
          </a:fillRef>
          <a:effectRef idx="3">
            <a:schemeClr val="accent1"/>
          </a:effectRef>
          <a:fontRef idx="minor">
            <a:schemeClr val="lt1"/>
          </a:fontRef>
        </p:style>
        <p:txBody>
          <a:bodyPr/>
          <a:lstStyle/>
          <a:p>
            <a:r>
              <a:rPr lang="en-US" sz="4000" dirty="0" smtClean="0"/>
              <a:t>Budget Development Timeline (Continued)</a:t>
            </a:r>
          </a:p>
        </p:txBody>
      </p:sp>
      <p:sp>
        <p:nvSpPr>
          <p:cNvPr id="33796" name="Slide Number Placeholder 3"/>
          <p:cNvSpPr>
            <a:spLocks noGrp="1"/>
          </p:cNvSpPr>
          <p:nvPr>
            <p:ph type="sldNum" sz="quarter" idx="12"/>
          </p:nvPr>
        </p:nvSpPr>
        <p:spPr bwMode="auto">
          <a:xfrm>
            <a:off x="6781800" y="62484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2FFC12E-0D18-4A1C-A77A-7765BDD8E48F}" type="slidenum">
              <a:rPr lang="en-US">
                <a:solidFill>
                  <a:schemeClr val="tx1"/>
                </a:solidFill>
              </a:rPr>
              <a:pPr fontAlgn="base">
                <a:spcBef>
                  <a:spcPct val="0"/>
                </a:spcBef>
                <a:spcAft>
                  <a:spcPct val="0"/>
                </a:spcAft>
              </a:pPr>
              <a:t>5</a:t>
            </a:fld>
            <a:endParaRPr lang="en-US" dirty="0">
              <a:solidFill>
                <a:schemeClr val="tx1"/>
              </a:solidFill>
            </a:endParaRPr>
          </a:p>
        </p:txBody>
      </p:sp>
      <p:graphicFrame>
        <p:nvGraphicFramePr>
          <p:cNvPr id="5" name="Table 4"/>
          <p:cNvGraphicFramePr>
            <a:graphicFrameLocks noGrp="1"/>
          </p:cNvGraphicFramePr>
          <p:nvPr/>
        </p:nvGraphicFramePr>
        <p:xfrm>
          <a:off x="0" y="1600200"/>
          <a:ext cx="9144000" cy="4419600"/>
        </p:xfrm>
        <a:graphic>
          <a:graphicData uri="http://schemas.openxmlformats.org/drawingml/2006/table">
            <a:tbl>
              <a:tblPr firstRow="1" bandRow="1">
                <a:tableStyleId>{5C22544A-7EE6-4342-B048-85BDC9FD1C3A}</a:tableStyleId>
              </a:tblPr>
              <a:tblGrid>
                <a:gridCol w="2438400"/>
                <a:gridCol w="6705600"/>
              </a:tblGrid>
              <a:tr h="533400">
                <a:tc>
                  <a:txBody>
                    <a:bodyPr/>
                    <a:lstStyle/>
                    <a:p>
                      <a:pPr algn="ctr"/>
                      <a:r>
                        <a:rPr lang="en-US" sz="2400" b="1" dirty="0" smtClean="0">
                          <a:solidFill>
                            <a:schemeClr val="tx2"/>
                          </a:solidFill>
                          <a:latin typeface="Calibri" pitchFamily="34" charset="0"/>
                        </a:rPr>
                        <a:t>April - May</a:t>
                      </a:r>
                    </a:p>
                  </a:txBody>
                  <a:tcPr anchor="c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kern="1200" dirty="0" smtClean="0">
                          <a:solidFill>
                            <a:schemeClr val="dk1"/>
                          </a:solidFill>
                          <a:latin typeface="Calibri" pitchFamily="34" charset="0"/>
                          <a:ea typeface="+mn-ea"/>
                          <a:cs typeface="+mn-cs"/>
                        </a:rPr>
                        <a:t>Legislative hearings, deliberations, and votes</a:t>
                      </a:r>
                    </a:p>
                  </a:txBody>
                  <a:tcPr anchor="ctr">
                    <a:solidFill>
                      <a:schemeClr val="bg2"/>
                    </a:solidFill>
                  </a:tcPr>
                </a:tc>
              </a:tr>
              <a:tr h="838200">
                <a:tc>
                  <a:txBody>
                    <a:bodyPr/>
                    <a:lstStyle/>
                    <a:p>
                      <a:pPr algn="ctr"/>
                      <a:r>
                        <a:rPr lang="en-US" sz="2400" b="1" dirty="0" smtClean="0">
                          <a:solidFill>
                            <a:schemeClr val="tx2"/>
                          </a:solidFill>
                          <a:latin typeface="Calibri" pitchFamily="34" charset="0"/>
                        </a:rPr>
                        <a:t>June - July</a:t>
                      </a:r>
                      <a:endParaRPr lang="en-US" sz="2400" b="1" dirty="0">
                        <a:solidFill>
                          <a:schemeClr val="tx2"/>
                        </a:solidFill>
                        <a:latin typeface="Calibri" pitchFamily="34" charset="0"/>
                      </a:endParaRPr>
                    </a:p>
                  </a:txBody>
                  <a:tcPr anchor="ctr">
                    <a:solidFill>
                      <a:schemeClr val="bg2"/>
                    </a:solidFill>
                  </a:tcPr>
                </a:tc>
                <a:tc>
                  <a:txBody>
                    <a:bodyPr/>
                    <a:lstStyle/>
                    <a:p>
                      <a:pPr lvl="0">
                        <a:buFont typeface="Arial" pitchFamily="34" charset="0"/>
                        <a:buChar char="•"/>
                      </a:pPr>
                      <a:endParaRPr kumimoji="0" lang="en-US" sz="2400" b="1" kern="1200" dirty="0" smtClean="0">
                        <a:solidFill>
                          <a:schemeClr val="dk1"/>
                        </a:solidFill>
                        <a:latin typeface="Calibri" pitchFamily="34" charset="0"/>
                        <a:ea typeface="+mn-ea"/>
                        <a:cs typeface="+mn-cs"/>
                      </a:endParaRPr>
                    </a:p>
                    <a:p>
                      <a:pPr lvl="0">
                        <a:buFont typeface="Arial" pitchFamily="34" charset="0"/>
                        <a:buChar char="•"/>
                      </a:pPr>
                      <a:endParaRPr kumimoji="0" lang="en-US" sz="2400" b="1" kern="1200" dirty="0" smtClean="0">
                        <a:solidFill>
                          <a:schemeClr val="dk1"/>
                        </a:solidFill>
                        <a:latin typeface="Calibri" pitchFamily="34" charset="0"/>
                        <a:ea typeface="+mn-ea"/>
                        <a:cs typeface="+mn-cs"/>
                      </a:endParaRPr>
                    </a:p>
                    <a:p>
                      <a:pPr lvl="0">
                        <a:buFont typeface="Arial" pitchFamily="34" charset="0"/>
                        <a:buChar char="•"/>
                      </a:pPr>
                      <a:r>
                        <a:rPr kumimoji="0" lang="en-US" sz="2400" b="1" kern="1200" dirty="0" smtClean="0">
                          <a:solidFill>
                            <a:schemeClr val="dk1"/>
                          </a:solidFill>
                          <a:latin typeface="Calibri" pitchFamily="34" charset="0"/>
                          <a:ea typeface="+mn-ea"/>
                          <a:cs typeface="+mn-cs"/>
                        </a:rPr>
                        <a:t>Appropriation letters sent to management boards for allocation to campuses</a:t>
                      </a:r>
                    </a:p>
                    <a:p>
                      <a:pPr lvl="0">
                        <a:buFont typeface="Arial" pitchFamily="34" charset="0"/>
                        <a:buChar char="•"/>
                      </a:pPr>
                      <a:r>
                        <a:rPr kumimoji="0" lang="en-US" sz="2400" b="1" kern="1200" dirty="0" smtClean="0">
                          <a:solidFill>
                            <a:schemeClr val="dk1"/>
                          </a:solidFill>
                          <a:latin typeface="Calibri" pitchFamily="34" charset="0"/>
                          <a:ea typeface="+mn-ea"/>
                          <a:cs typeface="+mn-cs"/>
                        </a:rPr>
                        <a:t>Campuses begin work on detailed budget plans</a:t>
                      </a:r>
                    </a:p>
                  </a:txBody>
                  <a:tcPr anchor="ctr">
                    <a:solidFill>
                      <a:schemeClr val="bg2"/>
                    </a:solidFill>
                  </a:tcPr>
                </a:tc>
              </a:tr>
              <a:tr h="76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Calibri" pitchFamily="34" charset="0"/>
                        </a:rPr>
                        <a:t>August</a:t>
                      </a:r>
                      <a:endParaRPr lang="en-US" sz="2400" b="1" dirty="0">
                        <a:solidFill>
                          <a:schemeClr val="tx2"/>
                        </a:solidFill>
                        <a:latin typeface="Calibri" pitchFamily="34" charset="0"/>
                      </a:endParaRPr>
                    </a:p>
                  </a:txBody>
                  <a:tcPr anchor="c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1" kern="1200" dirty="0" smtClean="0">
                          <a:solidFill>
                            <a:schemeClr val="dk1"/>
                          </a:solidFill>
                          <a:latin typeface="Calibri" pitchFamily="34" charset="0"/>
                          <a:ea typeface="+mn-ea"/>
                          <a:cs typeface="+mn-cs"/>
                        </a:rPr>
                        <a:t>Management boards approve campus budgets</a:t>
                      </a:r>
                    </a:p>
                  </a:txBody>
                  <a:tcPr anchor="ctr">
                    <a:solidFill>
                      <a:schemeClr val="bg2"/>
                    </a:solidFill>
                  </a:tcPr>
                </a:tc>
              </a:tr>
              <a:tr h="120396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tx2"/>
                          </a:solidFill>
                          <a:latin typeface="Calibri" pitchFamily="34" charset="0"/>
                        </a:rPr>
                        <a:t>September</a:t>
                      </a:r>
                      <a:endParaRPr lang="en-US" sz="2400" b="1" dirty="0">
                        <a:solidFill>
                          <a:schemeClr val="tx2"/>
                        </a:solidFill>
                        <a:latin typeface="Calibri" pitchFamily="34" charset="0"/>
                      </a:endParaRPr>
                    </a:p>
                  </a:txBody>
                  <a:tcPr anchor="ctr">
                    <a:solidFill>
                      <a:schemeClr val="bg2"/>
                    </a:solidFill>
                  </a:tcPr>
                </a:tc>
                <a:tc>
                  <a:txBody>
                    <a:bodyPr/>
                    <a:lstStyle/>
                    <a:p>
                      <a:pPr lvl="0">
                        <a:buFont typeface="Arial" pitchFamily="34" charset="0"/>
                        <a:buChar char="•"/>
                      </a:pPr>
                      <a:r>
                        <a:rPr kumimoji="0" lang="en-US" sz="2400" b="1" kern="1200" dirty="0" smtClean="0">
                          <a:solidFill>
                            <a:schemeClr val="dk1"/>
                          </a:solidFill>
                          <a:latin typeface="Calibri" pitchFamily="34" charset="0"/>
                          <a:ea typeface="+mn-ea"/>
                          <a:cs typeface="+mn-cs"/>
                        </a:rPr>
                        <a:t>Board of Regents approves budgets</a:t>
                      </a:r>
                    </a:p>
                  </a:txBody>
                  <a:tcPr anchor="ctr">
                    <a:solidFill>
                      <a:schemeClr val="bg2"/>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p>
            <a:pPr lvl="0" algn="ctr" fontAlgn="auto">
              <a:spcAft>
                <a:spcPts val="0"/>
              </a:spcAft>
              <a:defRPr/>
            </a:pPr>
            <a:r>
              <a:rPr lang="en-US" sz="4400" dirty="0" smtClean="0"/>
              <a:t>FY 2011-12 HIED Budget Overview</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6" name="Content Placeholder 5"/>
          <p:cNvGraphicFramePr>
            <a:graphicFrameLocks noGrp="1"/>
          </p:cNvGraphicFramePr>
          <p:nvPr>
            <p:ph idx="1"/>
          </p:nvPr>
        </p:nvGraphicFramePr>
        <p:xfrm>
          <a:off x="381000" y="1219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324600" y="2286000"/>
            <a:ext cx="2133600" cy="369332"/>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b="1" dirty="0" smtClean="0"/>
              <a:t>Total = $3.013b</a:t>
            </a:r>
            <a:endParaRPr lang="en-US" b="1" dirty="0"/>
          </a:p>
        </p:txBody>
      </p:sp>
      <p:sp>
        <p:nvSpPr>
          <p:cNvPr id="5" name="TextBox 4"/>
          <p:cNvSpPr txBox="1"/>
          <p:nvPr/>
        </p:nvSpPr>
        <p:spPr>
          <a:xfrm>
            <a:off x="609600" y="6324600"/>
            <a:ext cx="6322052" cy="369332"/>
          </a:xfrm>
          <a:prstGeom prst="rect">
            <a:avLst/>
          </a:prstGeom>
          <a:noFill/>
        </p:spPr>
        <p:txBody>
          <a:bodyPr wrap="none" rtlCol="0">
            <a:spAutoFit/>
          </a:bodyPr>
          <a:lstStyle/>
          <a:p>
            <a:r>
              <a:rPr lang="en-US" dirty="0" smtClean="0"/>
              <a:t>** </a:t>
            </a:r>
            <a:r>
              <a:rPr lang="en-US" dirty="0" smtClean="0">
                <a:latin typeface="+mn-lt"/>
              </a:rPr>
              <a:t>Contains $97.2m of non-recurring self-generated carry forward</a:t>
            </a:r>
            <a:endParaRPr lang="en-US"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274638"/>
            <a:ext cx="9144000" cy="1020762"/>
          </a:xfrm>
        </p:spPr>
        <p:style>
          <a:lnRef idx="0">
            <a:schemeClr val="accent1"/>
          </a:lnRef>
          <a:fillRef idx="3">
            <a:schemeClr val="accent1"/>
          </a:fillRef>
          <a:effectRef idx="3">
            <a:schemeClr val="accent1"/>
          </a:effectRef>
          <a:fontRef idx="minor">
            <a:schemeClr val="lt1"/>
          </a:fontRef>
        </p:style>
        <p:txBody>
          <a:bodyPr/>
          <a:lstStyle/>
          <a:p>
            <a:r>
              <a:rPr lang="en-US" dirty="0" smtClean="0"/>
              <a:t>State/Student Share</a:t>
            </a:r>
          </a:p>
        </p:txBody>
      </p:sp>
      <p:graphicFrame>
        <p:nvGraphicFramePr>
          <p:cNvPr id="5"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30F24396-BD70-4425-B64A-EDBDDD20290B}"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p>
            <a:pPr lvl="0" algn="ctr" fontAlgn="auto">
              <a:spcAft>
                <a:spcPts val="0"/>
              </a:spcAft>
              <a:defRPr/>
            </a:pPr>
            <a:r>
              <a:rPr lang="en-US" sz="4400" dirty="0" smtClean="0"/>
              <a:t>FY 2011-12 HIED Budget Overview</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6" name="Content Placeholder 5"/>
          <p:cNvGraphicFramePr>
            <a:graphicFrameLocks noGrp="1"/>
          </p:cNvGraphicFramePr>
          <p:nvPr>
            <p:ph idx="1"/>
          </p:nvPr>
        </p:nvGraphicFramePr>
        <p:xfrm>
          <a:off x="381000" y="1600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324600" y="2286000"/>
            <a:ext cx="2133600" cy="369332"/>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b="1" dirty="0" smtClean="0"/>
              <a:t>Total = $3.013b</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524000"/>
          </a:xfrm>
        </p:spPr>
        <p:style>
          <a:lnRef idx="1">
            <a:schemeClr val="accent1"/>
          </a:lnRef>
          <a:fillRef idx="3">
            <a:schemeClr val="accent1"/>
          </a:fillRef>
          <a:effectRef idx="2">
            <a:schemeClr val="accent1"/>
          </a:effectRef>
          <a:fontRef idx="minor">
            <a:schemeClr val="lt1"/>
          </a:fontRef>
        </p:style>
        <p:txBody>
          <a:bodyPr rtlCol="0">
            <a:normAutofit/>
          </a:bodyPr>
          <a:lstStyle/>
          <a:p>
            <a:pPr fontAlgn="auto">
              <a:spcAft>
                <a:spcPts val="0"/>
              </a:spcAft>
              <a:defRPr/>
            </a:pPr>
            <a:r>
              <a:rPr lang="en-US" sz="3600" dirty="0" smtClean="0"/>
              <a:t>Comparison of Expenditures by Function</a:t>
            </a:r>
            <a:br>
              <a:rPr lang="en-US" sz="3600" dirty="0" smtClean="0"/>
            </a:br>
            <a:r>
              <a:rPr lang="en-US" sz="3600" dirty="0" smtClean="0"/>
              <a:t>as a Percentage of Education and General (E&amp;G)</a:t>
            </a:r>
            <a:endParaRPr lang="en-US" sz="3600" dirty="0"/>
          </a:p>
        </p:txBody>
      </p:sp>
      <p:sp>
        <p:nvSpPr>
          <p:cNvPr id="6" name="Slide Number Placeholder 5"/>
          <p:cNvSpPr>
            <a:spLocks noGrp="1"/>
          </p:cNvSpPr>
          <p:nvPr>
            <p:ph type="sldNum" sz="quarter" idx="12"/>
          </p:nvPr>
        </p:nvSpPr>
        <p:spPr/>
        <p:txBody>
          <a:bodyPr/>
          <a:lstStyle/>
          <a:p>
            <a:pPr>
              <a:defRPr/>
            </a:pPr>
            <a:fld id="{047C7C47-E30E-4B3F-988F-6AEFA4168D0A}" type="slidenum">
              <a:rPr lang="en-US" smtClean="0"/>
              <a:pPr>
                <a:defRPr/>
              </a:pPr>
              <a:t>9</a:t>
            </a:fld>
            <a:endParaRPr lang="en-US" dirty="0"/>
          </a:p>
        </p:txBody>
      </p:sp>
      <p:graphicFrame>
        <p:nvGraphicFramePr>
          <p:cNvPr id="179202" name="Object 2"/>
          <p:cNvGraphicFramePr>
            <a:graphicFrameLocks noChangeAspect="1"/>
          </p:cNvGraphicFramePr>
          <p:nvPr/>
        </p:nvGraphicFramePr>
        <p:xfrm>
          <a:off x="609600" y="2362200"/>
          <a:ext cx="7854229" cy="3690761"/>
        </p:xfrm>
        <a:graphic>
          <a:graphicData uri="http://schemas.openxmlformats.org/presentationml/2006/ole">
            <p:oleObj spid="_x0000_s179202" name="Worksheet" r:id="rId4" imgW="4114800" imgH="1933575" progId="Excel.Sheet.12">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2303</TotalTime>
  <Words>1816</Words>
  <Application>Microsoft Office PowerPoint</Application>
  <PresentationFormat>On-screen Show (4:3)</PresentationFormat>
  <Paragraphs>281</Paragraphs>
  <Slides>24</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Office Theme</vt:lpstr>
      <vt:lpstr>Worksheet</vt:lpstr>
      <vt:lpstr>Louisiana Public Postsecondary Education Governance Commission   Budget, Formula Funding,  &amp; Efficiencies</vt:lpstr>
      <vt:lpstr>Constitutional Authority</vt:lpstr>
      <vt:lpstr> Statutory Authority </vt:lpstr>
      <vt:lpstr>Budget Development Timeline</vt:lpstr>
      <vt:lpstr>Budget Development Timeline (Continued)</vt:lpstr>
      <vt:lpstr>Slide 6</vt:lpstr>
      <vt:lpstr>State/Student Share</vt:lpstr>
      <vt:lpstr>Slide 8</vt:lpstr>
      <vt:lpstr>Comparison of Expenditures by Function as a Percentage of Education and General (E&amp;G)</vt:lpstr>
      <vt:lpstr>Slide 10</vt:lpstr>
      <vt:lpstr>History of Development of Formula</vt:lpstr>
      <vt:lpstr>Slide 12</vt:lpstr>
      <vt:lpstr>Total State Funds for All  Formula Institutions</vt:lpstr>
      <vt:lpstr>Funding Formula </vt:lpstr>
      <vt:lpstr>Funding Formula </vt:lpstr>
      <vt:lpstr>Funding Formula </vt:lpstr>
      <vt:lpstr>Funding Formula </vt:lpstr>
      <vt:lpstr>Slide 18</vt:lpstr>
      <vt:lpstr>Slide 19</vt:lpstr>
      <vt:lpstr>Annual Enrollment for Public Institutions</vt:lpstr>
      <vt:lpstr>Certificates and Degrees Awarded</vt:lpstr>
      <vt:lpstr>Slide 22</vt:lpstr>
      <vt:lpstr>Board of Regents Focus</vt:lpstr>
      <vt:lpstr>Slide 24</vt:lpstr>
    </vt:vector>
  </TitlesOfParts>
  <Company>Louisiana Board of Regents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Post Secondary Education</dc:title>
  <dc:creator>bgoodson</dc:creator>
  <cp:lastModifiedBy>meg.casper</cp:lastModifiedBy>
  <cp:revision>196</cp:revision>
  <dcterms:created xsi:type="dcterms:W3CDTF">2011-03-25T16:28:02Z</dcterms:created>
  <dcterms:modified xsi:type="dcterms:W3CDTF">2011-09-28T18:35:00Z</dcterms:modified>
</cp:coreProperties>
</file>